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3" r:id="rId13"/>
    <p:sldId id="27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12BED68-6911-40F0-84FA-2521BF327EF8}">
          <p14:sldIdLst>
            <p14:sldId id="256"/>
            <p14:sldId id="257"/>
            <p14:sldId id="259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3"/>
            <p14:sldId id="272"/>
            <p14:sldId id="27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9/26/2018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9/26/2018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9/26/2018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9/26/2018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9/26/2018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9/26/2018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9/26/2018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268760"/>
            <a:ext cx="5105400" cy="2868168"/>
          </a:xfrm>
        </p:spPr>
        <p:txBody>
          <a:bodyPr/>
          <a:lstStyle/>
          <a:p>
            <a:pPr algn="l"/>
            <a:r>
              <a:rPr lang="ru-RU" dirty="0" smtClean="0"/>
              <a:t>Организация работы с текстом в условиях внедрения фгос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75856" y="4941168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Презентация подготовлена</a:t>
            </a:r>
          </a:p>
          <a:p>
            <a:pPr algn="r"/>
            <a:r>
              <a:rPr lang="ru-RU" b="1" dirty="0">
                <a:solidFill>
                  <a:schemeClr val="bg1"/>
                </a:solidFill>
              </a:rPr>
              <a:t>у</a:t>
            </a:r>
            <a:r>
              <a:rPr lang="ru-RU" b="1" dirty="0" smtClean="0">
                <a:solidFill>
                  <a:schemeClr val="bg1"/>
                </a:solidFill>
              </a:rPr>
              <a:t>чителем биологии МОУ «СОШ №10» </a:t>
            </a:r>
            <a:r>
              <a:rPr lang="ru-RU" b="1" dirty="0" err="1" smtClean="0">
                <a:solidFill>
                  <a:schemeClr val="bg1"/>
                </a:solidFill>
              </a:rPr>
              <a:t>г.Ухты</a:t>
            </a:r>
            <a:endParaRPr lang="ru-RU" b="1" dirty="0" smtClean="0">
              <a:solidFill>
                <a:schemeClr val="bg1"/>
              </a:solidFill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Набиевой А.С.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5779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методические приемы по организации смыслового чтения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819584"/>
          </a:xfrm>
        </p:spPr>
        <p:txBody>
          <a:bodyPr/>
          <a:lstStyle/>
          <a:p>
            <a:pPr algn="just"/>
            <a:r>
              <a:rPr lang="ru-RU" dirty="0"/>
              <a:t>3. </a:t>
            </a:r>
            <a:r>
              <a:rPr lang="ru-RU" u="sng" dirty="0"/>
              <a:t>«Fishbone» </a:t>
            </a:r>
            <a:r>
              <a:rPr lang="ru-RU" dirty="0"/>
              <a:t>(фишбон, рыба) — это модель постановки и решения проблемы, которая позволяет описать и попытаться решить целый круг проблем (поле проблем).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01008"/>
            <a:ext cx="489654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651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методические приемы по организации смыслового чтения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747576"/>
          </a:xfrm>
        </p:spPr>
        <p:txBody>
          <a:bodyPr/>
          <a:lstStyle/>
          <a:p>
            <a:r>
              <a:rPr lang="ru-RU" dirty="0"/>
              <a:t>4. </a:t>
            </a:r>
            <a:r>
              <a:rPr lang="ru-RU" u="sng" dirty="0"/>
              <a:t>Прием «Тонкие» и «Толстые вопросы»</a:t>
            </a:r>
            <a:r>
              <a:rPr lang="ru-RU" dirty="0"/>
              <a:t> может быть использован на любой из трех этапов </a:t>
            </a:r>
            <a:r>
              <a:rPr lang="ru-RU" dirty="0" smtClean="0"/>
              <a:t>урока (вызова, осмысления и размышления).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409498"/>
              </p:ext>
            </p:extLst>
          </p:nvPr>
        </p:nvGraphicFramePr>
        <p:xfrm>
          <a:off x="323528" y="3284980"/>
          <a:ext cx="7632848" cy="3402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9090"/>
                <a:gridCol w="2943758"/>
              </a:tblGrid>
              <a:tr h="504060">
                <a:tc>
                  <a:txBody>
                    <a:bodyPr/>
                    <a:lstStyle/>
                    <a:p>
                      <a:pPr marL="57277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b="1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277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b="1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Толстые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b="1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7432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b="1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Тонкие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Дайте 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объяснения, почему...?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Объясните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почему...?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 думаете...?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 считаете...?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Могли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чем различие...?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Согласны 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 Вы...?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Предположите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что будет, если...?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 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если...?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ли...?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Palatino Linotype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8457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УУД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Коммуникативные</a:t>
            </a:r>
            <a:r>
              <a:rPr lang="ru-RU" dirty="0" smtClean="0"/>
              <a:t> </a:t>
            </a:r>
            <a:r>
              <a:rPr lang="ru-RU" dirty="0"/>
              <a:t>— умение </a:t>
            </a:r>
            <a:r>
              <a:rPr lang="ru-RU" dirty="0" smtClean="0"/>
              <a:t>формулировать </a:t>
            </a:r>
            <a:r>
              <a:rPr lang="ru-RU" dirty="0"/>
              <a:t>свою позицию (интерпретация), адекватно понимать собеседника.</a:t>
            </a:r>
          </a:p>
          <a:p>
            <a:pPr algn="just"/>
            <a:r>
              <a:rPr lang="ru-RU" u="sng" dirty="0" smtClean="0"/>
              <a:t>Познавательные</a:t>
            </a:r>
            <a:r>
              <a:rPr lang="ru-RU" dirty="0" smtClean="0"/>
              <a:t> </a:t>
            </a:r>
            <a:r>
              <a:rPr lang="ru-RU" dirty="0"/>
              <a:t>— умение извлекать</a:t>
            </a:r>
            <a:r>
              <a:rPr lang="ru-RU"/>
              <a:t>,   </a:t>
            </a:r>
            <a:r>
              <a:rPr lang="ru-RU" smtClean="0"/>
              <a:t>преобразовывать </a:t>
            </a:r>
            <a:r>
              <a:rPr lang="ru-RU" dirty="0"/>
              <a:t>и оценивать информацию из прочитанного текста.</a:t>
            </a:r>
          </a:p>
          <a:p>
            <a:pPr algn="just"/>
            <a:r>
              <a:rPr lang="ru-RU" u="sng" dirty="0" smtClean="0"/>
              <a:t>Личностные</a:t>
            </a:r>
            <a:r>
              <a:rPr lang="ru-RU" dirty="0" smtClean="0"/>
              <a:t> </a:t>
            </a:r>
            <a:r>
              <a:rPr lang="ru-RU" dirty="0"/>
              <a:t>— в случае, если анализ текста порождает личностные суждения.</a:t>
            </a:r>
          </a:p>
          <a:p>
            <a:pPr algn="just"/>
            <a:r>
              <a:rPr lang="ru-RU" u="sng" dirty="0" smtClean="0"/>
              <a:t>Регулятивные</a:t>
            </a:r>
            <a:r>
              <a:rPr lang="ru-RU" dirty="0" smtClean="0"/>
              <a:t> </a:t>
            </a:r>
            <a:r>
              <a:rPr lang="ru-RU" dirty="0"/>
              <a:t>— умение работать по плану (алгоритму).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8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ВЫВОД: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92500"/>
          </a:bodyPr>
          <a:lstStyle/>
          <a:p>
            <a:r>
              <a:rPr lang="ru-RU" dirty="0"/>
              <a:t>При организации смыслового чтения на уроках биологии важно учитывать, </a:t>
            </a:r>
          </a:p>
          <a:p>
            <a:endParaRPr lang="ru-RU" dirty="0"/>
          </a:p>
          <a:p>
            <a:r>
              <a:rPr lang="ru-RU" dirty="0"/>
              <a:t>что современные ученики значительно изменились за последние годы: они обладают системно-смысловым типом сознания, у них преобладает смысловая сфера как ориентация на смысл деятельности, </a:t>
            </a:r>
          </a:p>
          <a:p>
            <a:endParaRPr lang="ru-RU" dirty="0"/>
          </a:p>
          <a:p>
            <a:r>
              <a:rPr lang="ru-RU" dirty="0"/>
              <a:t>что вызывает необходимость формирования, развития смыслового восприятия и переработки любой информации, в том числе текстовой на всех этапах обучения чтению.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8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429000"/>
            <a:ext cx="4286250" cy="31051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404664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72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6469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7239000" cy="4970952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dirty="0"/>
              <a:t>В соответствии с ФГОС, смысловое чтение </a:t>
            </a: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должно </a:t>
            </a:r>
            <a:r>
              <a:rPr lang="ru-RU" dirty="0"/>
              <a:t>быть направлено на формирова­ние и развитие у обучающихся умений работать с учебниковым и информационным текстом, овладение приёмами поиска, преобразования и оценивания информации. Развитие данных умений требует от учителя биологии создания новой образователь­ной среды на уроке биологии, использования различных информационных средств и методических приемов.</a:t>
            </a:r>
          </a:p>
        </p:txBody>
      </p:sp>
    </p:spTree>
    <p:extLst>
      <p:ext uri="{BB962C8B-B14F-4D97-AF65-F5344CB8AC3E}">
        <p14:creationId xmlns:p14="http://schemas.microsoft.com/office/powerpoint/2010/main" val="37430252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7239000" cy="619268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ФГОС </a:t>
            </a:r>
            <a:r>
              <a:rPr lang="ru-RU" dirty="0" smtClean="0"/>
              <a:t>подчеркивается, что чтение носит </a:t>
            </a:r>
            <a:r>
              <a:rPr lang="ru-RU" dirty="0"/>
              <a:t>«метапредметный», или «надпредметный», характер, а умения чтения относятся к универсаль­ным учебным </a:t>
            </a:r>
            <a:r>
              <a:rPr lang="ru-RU" dirty="0" smtClean="0"/>
              <a:t>действиям.</a:t>
            </a:r>
          </a:p>
          <a:p>
            <a:pPr algn="just"/>
            <a:r>
              <a:rPr lang="ru-RU" dirty="0"/>
              <a:t>обучение смысловому чтению — это процесс, который направлен не только на фор­мирование адекватной интерпретации текста, но и на пости­жение личностных смыслов, что в итоге приводит к формиро­ванию Человека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потребность смыслового чтения определяет задачу построения концепции смыслового чтения, его структурно-функциональной организации, способов освоения в учебном процессе.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808640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Планируемые результаты освоения междисциплинарной программы </a:t>
            </a:r>
            <a:b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Стратегии смыслового чтения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и 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работа с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текстом»</a:t>
            </a:r>
            <a:endParaRPr lang="ru-RU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I	блок. </a:t>
            </a:r>
            <a:r>
              <a:rPr lang="ru-RU" dirty="0" smtClean="0"/>
              <a:t>                                           Поиск </a:t>
            </a:r>
            <a:r>
              <a:rPr lang="ru-RU" dirty="0"/>
              <a:t>информации и понимание прочитанного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II	блок. </a:t>
            </a:r>
            <a:r>
              <a:rPr lang="ru-RU" dirty="0" smtClean="0"/>
              <a:t>                            Преобразование </a:t>
            </a:r>
            <a:r>
              <a:rPr lang="ru-RU" dirty="0"/>
              <a:t>и интерпретация информации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III	блок. </a:t>
            </a:r>
            <a:r>
              <a:rPr lang="ru-RU" dirty="0" smtClean="0"/>
              <a:t>                                         Оценка </a:t>
            </a:r>
            <a:r>
              <a:rPr lang="ru-RU" dirty="0"/>
              <a:t>информации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239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23900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основные умения смыслово­го чтения у обучающихся, развитие которых в преподавании биологии необходимо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3" y="1268760"/>
            <a:ext cx="7920880" cy="5589240"/>
          </a:xfrm>
        </p:spPr>
        <p:txBody>
          <a:bodyPr>
            <a:noAutofit/>
          </a:bodyPr>
          <a:lstStyle/>
          <a:p>
            <a:r>
              <a:rPr lang="ru-RU" sz="2100" dirty="0" smtClean="0"/>
              <a:t>умение </a:t>
            </a:r>
            <a:r>
              <a:rPr lang="ru-RU" sz="2100" dirty="0"/>
              <a:t>осмысливать цели чтения</a:t>
            </a:r>
            <a:r>
              <a:rPr lang="ru-RU" sz="2100" dirty="0" smtClean="0"/>
              <a:t>;</a:t>
            </a:r>
          </a:p>
          <a:p>
            <a:endParaRPr lang="ru-RU" sz="2100" dirty="0"/>
          </a:p>
          <a:p>
            <a:r>
              <a:rPr lang="ru-RU" sz="2100" dirty="0" smtClean="0"/>
              <a:t>умение </a:t>
            </a:r>
            <a:r>
              <a:rPr lang="ru-RU" sz="2100" dirty="0"/>
              <a:t>выбирать вид чтения в </a:t>
            </a:r>
            <a:r>
              <a:rPr lang="ru-RU" sz="2100" dirty="0" smtClean="0"/>
              <a:t>зависимости </a:t>
            </a:r>
            <a:r>
              <a:rPr lang="ru-RU" sz="2100" dirty="0"/>
              <a:t>от его цели</a:t>
            </a:r>
            <a:r>
              <a:rPr lang="ru-RU" sz="2100" dirty="0" smtClean="0"/>
              <a:t>;</a:t>
            </a:r>
          </a:p>
          <a:p>
            <a:endParaRPr lang="ru-RU" sz="2100" dirty="0"/>
          </a:p>
          <a:p>
            <a:r>
              <a:rPr lang="ru-RU" sz="2100" dirty="0" smtClean="0"/>
              <a:t>умение </a:t>
            </a:r>
            <a:r>
              <a:rPr lang="ru-RU" sz="2100" dirty="0"/>
              <a:t>извлекать необходимую </a:t>
            </a:r>
            <a:r>
              <a:rPr lang="ru-RU" sz="2100" dirty="0" smtClean="0"/>
              <a:t>информацию </a:t>
            </a:r>
            <a:r>
              <a:rPr lang="ru-RU" sz="2100" dirty="0"/>
              <a:t>из текстов</a:t>
            </a:r>
            <a:r>
              <a:rPr lang="ru-RU" sz="2100" dirty="0" smtClean="0"/>
              <a:t>;</a:t>
            </a:r>
          </a:p>
          <a:p>
            <a:endParaRPr lang="ru-RU" sz="2100" dirty="0"/>
          </a:p>
          <a:p>
            <a:r>
              <a:rPr lang="ru-RU" sz="2100" dirty="0" smtClean="0"/>
              <a:t>умение </a:t>
            </a:r>
            <a:r>
              <a:rPr lang="ru-RU" sz="2100" dirty="0"/>
              <a:t>определять основную и </a:t>
            </a:r>
            <a:r>
              <a:rPr lang="ru-RU" sz="2100" dirty="0" smtClean="0"/>
              <a:t>второстепенную </a:t>
            </a:r>
            <a:r>
              <a:rPr lang="ru-RU" sz="2100" dirty="0"/>
              <a:t>информацию</a:t>
            </a:r>
            <a:r>
              <a:rPr lang="ru-RU" sz="2100" dirty="0" smtClean="0"/>
              <a:t>;</a:t>
            </a:r>
          </a:p>
          <a:p>
            <a:endParaRPr lang="ru-RU" sz="2100" dirty="0"/>
          </a:p>
          <a:p>
            <a:r>
              <a:rPr lang="ru-RU" sz="2100" dirty="0" smtClean="0"/>
              <a:t>умение </a:t>
            </a:r>
            <a:r>
              <a:rPr lang="ru-RU" sz="2100" dirty="0"/>
              <a:t>свободно ориентироваться и воспринимать тексты научного, </a:t>
            </a:r>
            <a:r>
              <a:rPr lang="ru-RU" sz="2100" dirty="0" smtClean="0"/>
              <a:t>публицистического </a:t>
            </a:r>
            <a:r>
              <a:rPr lang="ru-RU" sz="2100" dirty="0"/>
              <a:t>и официально-делового стилей</a:t>
            </a:r>
            <a:r>
              <a:rPr lang="ru-RU" sz="2100" dirty="0" smtClean="0"/>
              <a:t>;</a:t>
            </a:r>
          </a:p>
          <a:p>
            <a:endParaRPr lang="ru-RU" sz="2100" dirty="0"/>
          </a:p>
          <a:p>
            <a:r>
              <a:rPr lang="ru-RU" sz="2100" dirty="0" smtClean="0"/>
              <a:t>умение </a:t>
            </a:r>
            <a:r>
              <a:rPr lang="ru-RU" sz="2100" dirty="0"/>
              <a:t>понимать и адекватно </a:t>
            </a:r>
            <a:r>
              <a:rPr lang="ru-RU" sz="2100" dirty="0" smtClean="0"/>
              <a:t>оценивать </a:t>
            </a:r>
            <a:r>
              <a:rPr lang="ru-RU" sz="2100" dirty="0"/>
              <a:t>языковые средства массовой </a:t>
            </a:r>
            <a:r>
              <a:rPr lang="ru-RU" sz="2100" dirty="0" smtClean="0"/>
              <a:t>информации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51268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виды чтения: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7920880" cy="5688632"/>
          </a:xfrm>
        </p:spPr>
        <p:txBody>
          <a:bodyPr>
            <a:normAutofit/>
          </a:bodyPr>
          <a:lstStyle/>
          <a:p>
            <a:r>
              <a:rPr lang="ru-RU" u="sng" dirty="0" smtClean="0"/>
              <a:t>ознакомительное</a:t>
            </a:r>
            <a:r>
              <a:rPr lang="ru-RU" dirty="0" smtClean="0"/>
              <a:t> </a:t>
            </a:r>
            <a:r>
              <a:rPr lang="ru-RU" dirty="0"/>
              <a:t>— направлено на </a:t>
            </a:r>
            <a:r>
              <a:rPr lang="ru-RU" dirty="0" smtClean="0"/>
              <a:t>извлечение </a:t>
            </a:r>
            <a:r>
              <a:rPr lang="ru-RU" dirty="0"/>
              <a:t>основной информации или </a:t>
            </a:r>
            <a:r>
              <a:rPr lang="ru-RU" dirty="0" smtClean="0"/>
              <a:t>выделение </a:t>
            </a:r>
            <a:r>
              <a:rPr lang="ru-RU" dirty="0"/>
              <a:t>основного содержания текста;</a:t>
            </a:r>
          </a:p>
          <a:p>
            <a:r>
              <a:rPr lang="ru-RU" u="sng" dirty="0" smtClean="0"/>
              <a:t>изучающее</a:t>
            </a:r>
            <a:r>
              <a:rPr lang="ru-RU" dirty="0" smtClean="0"/>
              <a:t> </a:t>
            </a:r>
            <a:r>
              <a:rPr lang="ru-RU" dirty="0"/>
              <a:t>— предполагает </a:t>
            </a:r>
            <a:r>
              <a:rPr lang="ru-RU" dirty="0" smtClean="0"/>
              <a:t>извлечение </a:t>
            </a:r>
            <a:r>
              <a:rPr lang="ru-RU" dirty="0"/>
              <a:t>полной и точной информации с </a:t>
            </a:r>
            <a:r>
              <a:rPr lang="ru-RU" dirty="0" smtClean="0"/>
              <a:t>последующей </a:t>
            </a:r>
            <a:r>
              <a:rPr lang="ru-RU" dirty="0"/>
              <a:t>интерпретацией содержания текста;</a:t>
            </a:r>
          </a:p>
          <a:p>
            <a:r>
              <a:rPr lang="ru-RU" u="sng" dirty="0" smtClean="0"/>
              <a:t>поисковое </a:t>
            </a:r>
            <a:r>
              <a:rPr lang="ru-RU" u="sng" dirty="0"/>
              <a:t>(просмотровое)</a:t>
            </a:r>
            <a:r>
              <a:rPr lang="ru-RU" dirty="0"/>
              <a:t> — </a:t>
            </a:r>
            <a:r>
              <a:rPr lang="ru-RU" dirty="0" smtClean="0"/>
              <a:t>направлено </a:t>
            </a:r>
            <a:r>
              <a:rPr lang="ru-RU" dirty="0"/>
              <a:t>на нахождение конкретной </a:t>
            </a:r>
            <a:r>
              <a:rPr lang="ru-RU" dirty="0" smtClean="0"/>
              <a:t>информации</a:t>
            </a:r>
            <a:r>
              <a:rPr lang="ru-RU" dirty="0"/>
              <a:t>, нужного факта;</a:t>
            </a:r>
          </a:p>
          <a:p>
            <a:r>
              <a:rPr lang="ru-RU" u="sng" dirty="0" smtClean="0"/>
              <a:t>рефлексивное </a:t>
            </a:r>
            <a:r>
              <a:rPr lang="ru-RU" u="sng" dirty="0"/>
              <a:t>(вдумчивое)</a:t>
            </a:r>
            <a:r>
              <a:rPr lang="ru-RU" dirty="0"/>
              <a:t> — </a:t>
            </a:r>
            <a:r>
              <a:rPr lang="ru-RU" dirty="0" smtClean="0"/>
              <a:t>размышление </a:t>
            </a:r>
            <a:r>
              <a:rPr lang="ru-RU" dirty="0"/>
              <a:t>о содержании прочитанного, ос-мысление своих и чужих интеллектуальных действий, эмоционального состояния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955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Психологи говорят: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смысловое понимание </a:t>
            </a:r>
            <a:r>
              <a:rPr lang="ru-RU" dirty="0"/>
              <a:t>восходит к понятию личностного </a:t>
            </a:r>
            <a:r>
              <a:rPr lang="ru-RU" dirty="0" smtClean="0"/>
              <a:t>смысла</a:t>
            </a:r>
          </a:p>
          <a:p>
            <a:pPr algn="just"/>
            <a:r>
              <a:rPr lang="ru-RU" dirty="0" smtClean="0"/>
              <a:t>интерес </a:t>
            </a:r>
            <a:r>
              <a:rPr lang="ru-RU" dirty="0"/>
              <a:t>к проблеме смыслового понимания вызван тем, что ее решение позволяет преодолеть угасание потребности во вдумчивом, не </a:t>
            </a:r>
            <a:r>
              <a:rPr lang="ru-RU" dirty="0" smtClean="0"/>
              <a:t>поверхностном </a:t>
            </a:r>
            <a:r>
              <a:rPr lang="ru-RU" dirty="0"/>
              <a:t>чтении. Это становится </a:t>
            </a:r>
            <a:r>
              <a:rPr lang="ru-RU" dirty="0" smtClean="0"/>
              <a:t>возможным </a:t>
            </a:r>
            <a:r>
              <a:rPr lang="ru-RU" dirty="0"/>
              <a:t>благодаря тому, что смысловое </a:t>
            </a:r>
            <a:r>
              <a:rPr lang="ru-RU" dirty="0" smtClean="0"/>
              <a:t>понимание </a:t>
            </a:r>
            <a:r>
              <a:rPr lang="ru-RU" dirty="0"/>
              <a:t>исключает позицию ученика как потребителя готового текста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Смыслопорождающая </a:t>
            </a:r>
            <a:r>
              <a:rPr lang="ru-RU" dirty="0" smtClean="0"/>
              <a:t>активность </a:t>
            </a:r>
            <a:r>
              <a:rPr lang="ru-RU" dirty="0"/>
              <a:t>переносится и на академическую, и на житейскую практику, воспроизводя опыт личностного и самосознательного </a:t>
            </a:r>
            <a:r>
              <a:rPr lang="ru-RU" dirty="0" smtClean="0"/>
              <a:t>развития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1215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239000" cy="9487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методические приемы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по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организации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смыслового чтения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7239000" cy="2539664"/>
          </a:xfrm>
        </p:spPr>
        <p:txBody>
          <a:bodyPr/>
          <a:lstStyle/>
          <a:p>
            <a:pPr algn="just"/>
            <a:r>
              <a:rPr lang="ru-RU" dirty="0" smtClean="0"/>
              <a:t>1. </a:t>
            </a:r>
            <a:r>
              <a:rPr lang="ru-RU" u="sng" dirty="0" smtClean="0"/>
              <a:t>Кластер</a:t>
            </a:r>
            <a:r>
              <a:rPr lang="ru-RU" dirty="0" smtClean="0"/>
              <a:t> </a:t>
            </a:r>
            <a:r>
              <a:rPr lang="ru-RU" dirty="0"/>
              <a:t>— педагогический метод, который развивает вариантность мышления, способность устанавливать всесторонние связи и отношения изучаемой темы (понятие, явление, событие</a:t>
            </a:r>
            <a:r>
              <a:rPr lang="ru-RU" dirty="0" smtClean="0"/>
              <a:t>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252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методические приемы по организации смыслового чтения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7239000" cy="2592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2.	</a:t>
            </a:r>
            <a:r>
              <a:rPr lang="ru-RU" u="sng" dirty="0"/>
              <a:t>Инсерт</a:t>
            </a:r>
            <a:r>
              <a:rPr lang="ru-RU" dirty="0"/>
              <a:t> — это интерактивная система записи для эффективного чтения и размышления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Во время чтения текста необходимо делать на полях пометки, а после прочтения текста заполнить таблицу, где значки станут заголовками граф таблицы: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991367"/>
              </p:ext>
            </p:extLst>
          </p:nvPr>
        </p:nvGraphicFramePr>
        <p:xfrm>
          <a:off x="251520" y="4221088"/>
          <a:ext cx="7848872" cy="2376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504057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 способ назнавания</a:t>
                      </a:r>
                      <a:r>
                        <a:rPr lang="ru-RU" sz="2200" baseline="0" dirty="0" smtClean="0"/>
                        <a:t> граф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2 способ назнавания</a:t>
                      </a:r>
                      <a:r>
                        <a:rPr lang="ru-RU" sz="2200" baseline="0" dirty="0" smtClean="0"/>
                        <a:t> граф</a:t>
                      </a:r>
                      <a:endParaRPr lang="ru-RU" sz="22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9081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«V» — уже знал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Знаю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 + »— новое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Хочу знать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kumimoji="0" lang="ru-RU" sz="1800" b="1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800" b="1" kern="1200" baseline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-  </a:t>
                      </a:r>
                      <a:r>
                        <a:rPr kumimoji="0" lang="ru-RU" sz="1800" b="1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 думал иначе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Узнал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«?» — не понял, есть вопросы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117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</TotalTime>
  <Words>668</Words>
  <Application>Microsoft Office PowerPoint</Application>
  <PresentationFormat>Экран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Организация работы с текстом в условиях внедрения фгос</vt:lpstr>
      <vt:lpstr>Презентация PowerPoint</vt:lpstr>
      <vt:lpstr>Презентация PowerPoint</vt:lpstr>
      <vt:lpstr>Планируемые результаты освоения междисциплинарной программы  «Стратегии смыслового чтения  и работа с текстом»</vt:lpstr>
      <vt:lpstr>основные умения смыслово­го чтения у обучающихся, развитие которых в преподавании биологии необходимо</vt:lpstr>
      <vt:lpstr>виды чтения:</vt:lpstr>
      <vt:lpstr>Психологи говорят:</vt:lpstr>
      <vt:lpstr>методические приемы по организации смыслового чтения</vt:lpstr>
      <vt:lpstr>методические приемы по организации смыслового чтения</vt:lpstr>
      <vt:lpstr>методические приемы по организации смыслового чтения</vt:lpstr>
      <vt:lpstr>методические приемы по организации смыслового чтения</vt:lpstr>
      <vt:lpstr>УУД</vt:lpstr>
      <vt:lpstr>ВЫВОД: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 текстом в условиях внедрения фгос</dc:title>
  <dc:creator>Набиева А.С.</dc:creator>
  <cp:lastModifiedBy>Ирина</cp:lastModifiedBy>
  <cp:revision>18</cp:revision>
  <dcterms:created xsi:type="dcterms:W3CDTF">2018-04-11T07:32:58Z</dcterms:created>
  <dcterms:modified xsi:type="dcterms:W3CDTF">2018-09-26T14:26:09Z</dcterms:modified>
</cp:coreProperties>
</file>