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56" r:id="rId3"/>
    <p:sldId id="257" r:id="rId4"/>
    <p:sldId id="259" r:id="rId5"/>
    <p:sldId id="261" r:id="rId6"/>
    <p:sldId id="266" r:id="rId7"/>
    <p:sldId id="267" r:id="rId8"/>
    <p:sldId id="263" r:id="rId9"/>
    <p:sldId id="268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1" autoAdjust="0"/>
    <p:restoredTop sz="94660"/>
  </p:normalViewPr>
  <p:slideViewPr>
    <p:cSldViewPr>
      <p:cViewPr>
        <p:scale>
          <a:sx n="76" d="100"/>
          <a:sy n="76" d="100"/>
        </p:scale>
        <p:origin x="-12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6FF12-C863-4EEB-8FEF-8F826E484B74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BDC75-40D8-4AAD-8553-A16301B4B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30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94E3-82AD-4592-B9C2-5DED6462140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1924-8325-43FE-A354-B23119DCA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8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94E3-82AD-4592-B9C2-5DED6462140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1924-8325-43FE-A354-B23119DCA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0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94E3-82AD-4592-B9C2-5DED6462140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1924-8325-43FE-A354-B23119DCA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14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AD921A1-00B9-4BCB-A8F7-382C4B21E06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16CDEA5-4271-402C-A795-9EB27F7EB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21A1-00B9-4BCB-A8F7-382C4B21E06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DEA5-4271-402C-A795-9EB27F7EB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21A1-00B9-4BCB-A8F7-382C4B21E06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DEA5-4271-402C-A795-9EB27F7EB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21A1-00B9-4BCB-A8F7-382C4B21E06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DEA5-4271-402C-A795-9EB27F7EB0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21A1-00B9-4BCB-A8F7-382C4B21E06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DEA5-4271-402C-A795-9EB27F7EB0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21A1-00B9-4BCB-A8F7-382C4B21E06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DEA5-4271-402C-A795-9EB27F7EB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21A1-00B9-4BCB-A8F7-382C4B21E06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DEA5-4271-402C-A795-9EB27F7EB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AD921A1-00B9-4BCB-A8F7-382C4B21E06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16CDEA5-4271-402C-A795-9EB27F7EB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94E3-82AD-4592-B9C2-5DED6462140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1924-8325-43FE-A354-B23119DCA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4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AD921A1-00B9-4BCB-A8F7-382C4B21E06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16CDEA5-4271-402C-A795-9EB27F7EB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21A1-00B9-4BCB-A8F7-382C4B21E06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DEA5-4271-402C-A795-9EB27F7EB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21A1-00B9-4BCB-A8F7-382C4B21E06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DEA5-4271-402C-A795-9EB27F7EB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94E3-82AD-4592-B9C2-5DED6462140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1924-8325-43FE-A354-B23119DCA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94E3-82AD-4592-B9C2-5DED6462140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1924-8325-43FE-A354-B23119DCA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6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94E3-82AD-4592-B9C2-5DED6462140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1924-8325-43FE-A354-B23119DCA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8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94E3-82AD-4592-B9C2-5DED6462140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1924-8325-43FE-A354-B23119DCA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19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94E3-82AD-4592-B9C2-5DED6462140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1924-8325-43FE-A354-B23119DCA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94E3-82AD-4592-B9C2-5DED6462140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1924-8325-43FE-A354-B23119DCA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0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94E3-82AD-4592-B9C2-5DED6462140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1924-8325-43FE-A354-B23119DCA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C94E3-82AD-4592-B9C2-5DED6462140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D1924-8325-43FE-A354-B23119DCA59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 b="50000"/>
          <a:stretch/>
        </p:blipFill>
        <p:spPr>
          <a:xfrm>
            <a:off x="0" y="5705472"/>
            <a:ext cx="9144000" cy="1165079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8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AD921A1-00B9-4BCB-A8F7-382C4B21E06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16CDEA5-4271-402C-A795-9EB27F7EB02B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2"/>
            <a:ext cx="9144000" cy="68560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172200" cy="2362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 работа </a:t>
            </a:r>
            <a:b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один из важных аспектов социализации учащихся. </a:t>
            </a:r>
            <a:b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 МОУ «Лицей №1»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5181600"/>
            <a:ext cx="4572000" cy="762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МОУ «Лицей №1» Русецкая Е.Е.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6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составляющие профориентационной работы</a:t>
            </a:r>
            <a:endParaRPr lang="en-US" sz="3600" b="1" spc="50" dirty="0">
              <a:ln w="1143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59"/>
          <p:cNvGrpSpPr>
            <a:grpSpLocks/>
          </p:cNvGrpSpPr>
          <p:nvPr/>
        </p:nvGrpSpPr>
        <p:grpSpPr bwMode="auto">
          <a:xfrm>
            <a:off x="2276604" y="1659732"/>
            <a:ext cx="7061675" cy="685800"/>
            <a:chOff x="1296" y="1824"/>
            <a:chExt cx="3937" cy="432"/>
          </a:xfrm>
        </p:grpSpPr>
        <p:sp>
          <p:nvSpPr>
            <p:cNvPr id="42" name="AutoShape 6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CC00">
                    <a:gamma/>
                    <a:tint val="21176"/>
                    <a:invGamma/>
                  </a:srgbClr>
                </a:gs>
                <a:gs pos="100000">
                  <a:srgbClr val="CC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utoShape 6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CCCC00">
                    <a:gamma/>
                    <a:shade val="46275"/>
                    <a:invGamma/>
                  </a:srgbClr>
                </a:gs>
                <a:gs pos="100000">
                  <a:srgbClr val="CC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62"/>
            <p:cNvSpPr txBox="1">
              <a:spLocks noChangeArrowheads="1"/>
            </p:cNvSpPr>
            <p:nvPr/>
          </p:nvSpPr>
          <p:spPr bwMode="gray">
            <a:xfrm>
              <a:off x="1751" y="1913"/>
              <a:ext cx="348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altLang="ru-RU" b="1" dirty="0" smtClean="0"/>
                <a:t>Систематичность </a:t>
              </a:r>
              <a:r>
                <a:rPr lang="ru-RU" altLang="ru-RU" b="1" dirty="0"/>
                <a:t>и </a:t>
              </a:r>
              <a:r>
                <a:rPr lang="ru-RU" altLang="ru-RU" b="1" dirty="0" smtClean="0"/>
                <a:t>преемственность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45" name="Text Box 63"/>
            <p:cNvSpPr txBox="1">
              <a:spLocks noChangeArrowheads="1"/>
            </p:cNvSpPr>
            <p:nvPr/>
          </p:nvSpPr>
          <p:spPr bwMode="gray">
            <a:xfrm>
              <a:off x="1393" y="1886"/>
              <a:ext cx="1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</p:grpSp>
      <p:grpSp>
        <p:nvGrpSpPr>
          <p:cNvPr id="46" name="Group 64"/>
          <p:cNvGrpSpPr>
            <a:grpSpLocks/>
          </p:cNvGrpSpPr>
          <p:nvPr/>
        </p:nvGrpSpPr>
        <p:grpSpPr bwMode="auto">
          <a:xfrm>
            <a:off x="2276604" y="2460625"/>
            <a:ext cx="6257796" cy="739775"/>
            <a:chOff x="1296" y="2304"/>
            <a:chExt cx="2976" cy="466"/>
          </a:xfrm>
        </p:grpSpPr>
        <p:sp>
          <p:nvSpPr>
            <p:cNvPr id="47" name="AutoShape 65"/>
            <p:cNvSpPr>
              <a:spLocks noChangeArrowheads="1"/>
            </p:cNvSpPr>
            <p:nvPr/>
          </p:nvSpPr>
          <p:spPr bwMode="gray">
            <a:xfrm>
              <a:off x="1536" y="2379"/>
              <a:ext cx="2736" cy="39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66"/>
            <p:cNvSpPr>
              <a:spLocks noChangeArrowheads="1"/>
            </p:cNvSpPr>
            <p:nvPr/>
          </p:nvSpPr>
          <p:spPr bwMode="gray">
            <a:xfrm>
              <a:off x="1296" y="230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67"/>
            <p:cNvSpPr txBox="1">
              <a:spLocks noChangeArrowheads="1"/>
            </p:cNvSpPr>
            <p:nvPr/>
          </p:nvSpPr>
          <p:spPr bwMode="gray">
            <a:xfrm>
              <a:off x="1680" y="241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50" name="Text Box 68"/>
            <p:cNvSpPr txBox="1">
              <a:spLocks noChangeArrowheads="1"/>
            </p:cNvSpPr>
            <p:nvPr/>
          </p:nvSpPr>
          <p:spPr bwMode="gray">
            <a:xfrm>
              <a:off x="1393" y="236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2</a:t>
              </a:r>
            </a:p>
          </p:txBody>
        </p:sp>
      </p:grpSp>
      <p:grpSp>
        <p:nvGrpSpPr>
          <p:cNvPr id="51" name="Group 69"/>
          <p:cNvGrpSpPr>
            <a:grpSpLocks/>
          </p:cNvGrpSpPr>
          <p:nvPr/>
        </p:nvGrpSpPr>
        <p:grpSpPr bwMode="auto">
          <a:xfrm>
            <a:off x="2182428" y="3478446"/>
            <a:ext cx="6607712" cy="874184"/>
            <a:chOff x="623" y="2296"/>
            <a:chExt cx="3711" cy="288"/>
          </a:xfrm>
        </p:grpSpPr>
        <p:sp>
          <p:nvSpPr>
            <p:cNvPr id="52" name="AutoShape 70"/>
            <p:cNvSpPr>
              <a:spLocks noChangeArrowheads="1"/>
            </p:cNvSpPr>
            <p:nvPr/>
          </p:nvSpPr>
          <p:spPr bwMode="gray">
            <a:xfrm>
              <a:off x="1022" y="2296"/>
              <a:ext cx="3312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0C4DE">
                    <a:gamma/>
                    <a:tint val="21176"/>
                    <a:invGamma/>
                  </a:srgbClr>
                </a:gs>
                <a:gs pos="100000">
                  <a:srgbClr val="70C4DE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AutoShape 71"/>
            <p:cNvSpPr>
              <a:spLocks noChangeArrowheads="1"/>
            </p:cNvSpPr>
            <p:nvPr/>
          </p:nvSpPr>
          <p:spPr bwMode="gray">
            <a:xfrm>
              <a:off x="623" y="2337"/>
              <a:ext cx="432" cy="214"/>
            </a:xfrm>
            <a:prstGeom prst="diamond">
              <a:avLst/>
            </a:prstGeom>
            <a:gradFill rotWithShape="1">
              <a:gsLst>
                <a:gs pos="0">
                  <a:srgbClr val="70C4DE">
                    <a:gamma/>
                    <a:shade val="46275"/>
                    <a:invGamma/>
                  </a:srgbClr>
                </a:gs>
                <a:gs pos="100000">
                  <a:srgbClr val="70C4DE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Text Box 72"/>
            <p:cNvSpPr txBox="1">
              <a:spLocks noChangeArrowheads="1"/>
            </p:cNvSpPr>
            <p:nvPr/>
          </p:nvSpPr>
          <p:spPr bwMode="gray">
            <a:xfrm>
              <a:off x="1162" y="2330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55" name="Text Box 73"/>
            <p:cNvSpPr txBox="1">
              <a:spLocks noChangeArrowheads="1"/>
            </p:cNvSpPr>
            <p:nvPr/>
          </p:nvSpPr>
          <p:spPr bwMode="gray">
            <a:xfrm>
              <a:off x="697" y="2364"/>
              <a:ext cx="417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/>
                <a:t>3</a:t>
              </a:r>
            </a:p>
          </p:txBody>
        </p:sp>
      </p:grpSp>
      <p:grpSp>
        <p:nvGrpSpPr>
          <p:cNvPr id="56" name="Group 74"/>
          <p:cNvGrpSpPr>
            <a:grpSpLocks/>
          </p:cNvGrpSpPr>
          <p:nvPr/>
        </p:nvGrpSpPr>
        <p:grpSpPr bwMode="auto">
          <a:xfrm>
            <a:off x="2118391" y="4733046"/>
            <a:ext cx="6578037" cy="822418"/>
            <a:chOff x="1139" y="3435"/>
            <a:chExt cx="3133" cy="299"/>
          </a:xfrm>
        </p:grpSpPr>
        <p:sp>
          <p:nvSpPr>
            <p:cNvPr id="57" name="AutoShape 75"/>
            <p:cNvSpPr>
              <a:spLocks noChangeArrowheads="1"/>
            </p:cNvSpPr>
            <p:nvPr/>
          </p:nvSpPr>
          <p:spPr bwMode="gray">
            <a:xfrm>
              <a:off x="1536" y="343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66FF">
                    <a:gamma/>
                    <a:tint val="21176"/>
                    <a:invGamma/>
                  </a:srgbClr>
                </a:gs>
                <a:gs pos="100000">
                  <a:srgbClr val="6666FF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AutoShape 76"/>
            <p:cNvSpPr>
              <a:spLocks noChangeArrowheads="1"/>
            </p:cNvSpPr>
            <p:nvPr/>
          </p:nvSpPr>
          <p:spPr bwMode="gray">
            <a:xfrm>
              <a:off x="1139" y="3441"/>
              <a:ext cx="432" cy="293"/>
            </a:xfrm>
            <a:prstGeom prst="diamond">
              <a:avLst/>
            </a:prstGeom>
            <a:gradFill rotWithShape="1">
              <a:gsLst>
                <a:gs pos="0">
                  <a:srgbClr val="6666FF">
                    <a:gamma/>
                    <a:shade val="46275"/>
                    <a:invGamma/>
                  </a:srgbClr>
                </a:gs>
                <a:gs pos="100000">
                  <a:srgbClr val="6666FF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Text Box 77"/>
            <p:cNvSpPr txBox="1">
              <a:spLocks noChangeArrowheads="1"/>
            </p:cNvSpPr>
            <p:nvPr/>
          </p:nvSpPr>
          <p:spPr bwMode="gray">
            <a:xfrm>
              <a:off x="1680" y="3470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60" name="Text Box 78"/>
            <p:cNvSpPr txBox="1">
              <a:spLocks noChangeArrowheads="1"/>
            </p:cNvSpPr>
            <p:nvPr/>
          </p:nvSpPr>
          <p:spPr bwMode="gray">
            <a:xfrm>
              <a:off x="1220" y="3515"/>
              <a:ext cx="269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616560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8088" y="2598003"/>
            <a:ext cx="6246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/>
              <a:t>                 Взаимосвязь </a:t>
            </a:r>
            <a:r>
              <a:rPr lang="ru-RU" altLang="ru-RU" b="1" dirty="0"/>
              <a:t>лицея, семьи, </a:t>
            </a:r>
            <a:r>
              <a:rPr lang="ru-RU" altLang="ru-RU" b="1" dirty="0" smtClean="0"/>
              <a:t>учреждений   </a:t>
            </a:r>
          </a:p>
          <a:p>
            <a:r>
              <a:rPr lang="ru-RU" altLang="ru-RU" b="1" dirty="0"/>
              <a:t> </a:t>
            </a:r>
            <a:r>
              <a:rPr lang="ru-RU" altLang="ru-RU" b="1" dirty="0" smtClean="0"/>
              <a:t>              социальных </a:t>
            </a:r>
            <a:r>
              <a:rPr lang="ru-RU" altLang="ru-RU" b="1" dirty="0"/>
              <a:t>партнеров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025273"/>
            <a:ext cx="647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/>
              <a:t>  </a:t>
            </a:r>
          </a:p>
          <a:p>
            <a:r>
              <a:rPr lang="ru-RU" altLang="ru-RU" b="1" dirty="0"/>
              <a:t> </a:t>
            </a:r>
            <a:endParaRPr lang="ru-RU" altLang="ru-RU" b="1" dirty="0" smtClean="0"/>
          </a:p>
          <a:p>
            <a:r>
              <a:rPr lang="ru-RU" altLang="ru-RU" b="1" dirty="0"/>
              <a:t> </a:t>
            </a:r>
            <a:r>
              <a:rPr lang="ru-RU" altLang="ru-RU" b="1" dirty="0" smtClean="0"/>
              <a:t>            Оптимальное </a:t>
            </a:r>
            <a:r>
              <a:rPr lang="ru-RU" altLang="ru-RU" b="1" dirty="0"/>
              <a:t>сочетание </a:t>
            </a:r>
            <a:r>
              <a:rPr lang="ru-RU" altLang="ru-RU" b="1" dirty="0" smtClean="0"/>
              <a:t>массовых, групповых </a:t>
            </a:r>
            <a:r>
              <a:rPr lang="ru-RU" altLang="ru-RU" b="1" dirty="0"/>
              <a:t>и </a:t>
            </a:r>
            <a:r>
              <a:rPr lang="ru-RU" altLang="ru-RU" b="1" dirty="0" smtClean="0"/>
              <a:t> </a:t>
            </a:r>
          </a:p>
          <a:p>
            <a:r>
              <a:rPr lang="ru-RU" altLang="ru-RU" b="1" dirty="0"/>
              <a:t> </a:t>
            </a:r>
            <a:r>
              <a:rPr lang="ru-RU" altLang="ru-RU" b="1" dirty="0" smtClean="0"/>
              <a:t>          индивидуальных форм</a:t>
            </a:r>
            <a:r>
              <a:rPr lang="ru-RU" altLang="ru-RU" dirty="0"/>
              <a:t> </a:t>
            </a:r>
            <a:r>
              <a:rPr lang="ru-RU" altLang="ru-RU" b="1" dirty="0"/>
              <a:t>профориентационной работы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49485" y="4353501"/>
            <a:ext cx="5970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b="1" dirty="0" smtClean="0"/>
          </a:p>
          <a:p>
            <a:endParaRPr lang="ru-RU" altLang="ru-RU" b="1" dirty="0"/>
          </a:p>
          <a:p>
            <a:r>
              <a:rPr lang="ru-RU" altLang="ru-RU" b="1" dirty="0" smtClean="0"/>
              <a:t>Дифференцированный </a:t>
            </a:r>
            <a:r>
              <a:rPr lang="ru-RU" altLang="ru-RU" b="1" dirty="0"/>
              <a:t>и индивидуальный подход к учащимся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7301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15121" y="2286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b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профориентационной работы</a:t>
            </a: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395288" y="1274763"/>
            <a:ext cx="8229600" cy="5105400"/>
          </a:xfrm>
        </p:spPr>
        <p:txBody>
          <a:bodyPr/>
          <a:lstStyle/>
          <a:p>
            <a:pPr marL="0" indent="0">
              <a:buNone/>
            </a:pPr>
            <a:endParaRPr lang="ru-RU" alt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502036" y="3357584"/>
            <a:ext cx="1490663" cy="1274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ФОРМЫ РАБОТЫ</a:t>
            </a:r>
          </a:p>
        </p:txBody>
      </p:sp>
      <p:sp>
        <p:nvSpPr>
          <p:cNvPr id="6" name="Шестиугольник 5"/>
          <p:cNvSpPr/>
          <p:nvPr/>
        </p:nvSpPr>
        <p:spPr>
          <a:xfrm>
            <a:off x="3502036" y="1325943"/>
            <a:ext cx="1871663" cy="138271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Экскурсии на предприятия</a:t>
            </a:r>
          </a:p>
        </p:txBody>
      </p:sp>
      <p:sp>
        <p:nvSpPr>
          <p:cNvPr id="9" name="Шестиугольник 8"/>
          <p:cNvSpPr/>
          <p:nvPr/>
        </p:nvSpPr>
        <p:spPr>
          <a:xfrm>
            <a:off x="5461245" y="1400175"/>
            <a:ext cx="1970087" cy="136683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Встречи с представителями предприятий</a:t>
            </a:r>
          </a:p>
        </p:txBody>
      </p:sp>
      <p:sp>
        <p:nvSpPr>
          <p:cNvPr id="10" name="Шестиугольник 9"/>
          <p:cNvSpPr/>
          <p:nvPr/>
        </p:nvSpPr>
        <p:spPr>
          <a:xfrm>
            <a:off x="1676401" y="1348679"/>
            <a:ext cx="1888330" cy="138271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Оформление стендов</a:t>
            </a:r>
          </a:p>
        </p:txBody>
      </p:sp>
      <p:sp>
        <p:nvSpPr>
          <p:cNvPr id="11" name="Шестиугольник 10"/>
          <p:cNvSpPr/>
          <p:nvPr/>
        </p:nvSpPr>
        <p:spPr>
          <a:xfrm>
            <a:off x="359907" y="2454876"/>
            <a:ext cx="1873250" cy="123825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Профориентационный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«Фестиваль профессий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6781799" y="2767013"/>
            <a:ext cx="1629135" cy="139461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Встречи с представителями ВУЗов</a:t>
            </a:r>
          </a:p>
        </p:txBody>
      </p:sp>
      <p:sp>
        <p:nvSpPr>
          <p:cNvPr id="13" name="Шестиугольник 12"/>
          <p:cNvSpPr/>
          <p:nvPr/>
        </p:nvSpPr>
        <p:spPr>
          <a:xfrm>
            <a:off x="6734534" y="4269429"/>
            <a:ext cx="1952266" cy="157638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Профбеседы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профконсультации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5339525" y="5084763"/>
            <a:ext cx="1727994" cy="143986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трудоусстройства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3484662" y="5084763"/>
            <a:ext cx="1868388" cy="143986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Республиканских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городских проектах</a:t>
            </a:r>
          </a:p>
        </p:txBody>
      </p:sp>
      <p:sp>
        <p:nvSpPr>
          <p:cNvPr id="16" name="Шестиугольник 15"/>
          <p:cNvSpPr/>
          <p:nvPr/>
        </p:nvSpPr>
        <p:spPr>
          <a:xfrm>
            <a:off x="1673324" y="5057623"/>
            <a:ext cx="1811338" cy="143986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Профдиагностика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359907" y="3757722"/>
            <a:ext cx="1905000" cy="151288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Профильное обучение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4418856" y="2664436"/>
            <a:ext cx="22730" cy="7165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4" idx="3"/>
            <a:endCxn id="9" idx="2"/>
          </p:cNvCxnSpPr>
          <p:nvPr/>
        </p:nvCxnSpPr>
        <p:spPr>
          <a:xfrm flipV="1">
            <a:off x="4992699" y="2767013"/>
            <a:ext cx="810256" cy="12279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 flipV="1">
            <a:off x="2770981" y="2708656"/>
            <a:ext cx="648495" cy="7917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 flipV="1">
            <a:off x="2122488" y="3380989"/>
            <a:ext cx="1296988" cy="6242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2246052" y="4302125"/>
            <a:ext cx="1173423" cy="117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2987675" y="4632347"/>
            <a:ext cx="577056" cy="458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4" idx="2"/>
          </p:cNvCxnSpPr>
          <p:nvPr/>
        </p:nvCxnSpPr>
        <p:spPr>
          <a:xfrm>
            <a:off x="4247368" y="4632347"/>
            <a:ext cx="793" cy="458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14" idx="4"/>
          </p:cNvCxnSpPr>
          <p:nvPr/>
        </p:nvCxnSpPr>
        <p:spPr>
          <a:xfrm>
            <a:off x="4896612" y="4622463"/>
            <a:ext cx="802879" cy="462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4805363" y="4535021"/>
            <a:ext cx="2109787" cy="122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4910138" y="3827463"/>
            <a:ext cx="2005012" cy="474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87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381001"/>
            <a:ext cx="8229600" cy="685800"/>
          </a:xfrm>
        </p:spPr>
        <p:txBody>
          <a:bodyPr>
            <a:normAutofit/>
          </a:bodyPr>
          <a:lstStyle/>
          <a:p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для учащихся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038599"/>
          </a:xfrm>
        </p:spPr>
        <p:txBody>
          <a:bodyPr>
            <a:normAutofit lnSpcReduction="10000"/>
          </a:bodyPr>
          <a:lstStyle/>
          <a:p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Предпрофильные 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профильные практики</a:t>
            </a:r>
          </a:p>
          <a:p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учащихся к исследовательской и проектной деятельности</a:t>
            </a:r>
          </a:p>
          <a:p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 работа</a:t>
            </a:r>
          </a:p>
          <a:p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индивидуальным учебным планам (10-11 классы)</a:t>
            </a:r>
          </a:p>
          <a:p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 выбору учащихся</a:t>
            </a:r>
          </a:p>
          <a:p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Элективные курсы</a:t>
            </a:r>
          </a:p>
          <a:p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Спецкурсы</a:t>
            </a:r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1651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ресурсы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267200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Предпрофильные </a:t>
            </a:r>
            <a:r>
              <a:rPr lang="ru-RU" alt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(9 класс)</a:t>
            </a:r>
          </a:p>
          <a:p>
            <a:r>
              <a:rPr lang="ru-RU" alt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Нефтегазовое дело (10-11 классы)</a:t>
            </a:r>
          </a:p>
          <a:p>
            <a:r>
              <a:rPr lang="ru-RU" alt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Профильная практика  10 - 11 класс</a:t>
            </a:r>
          </a:p>
          <a:p>
            <a:r>
              <a:rPr lang="ru-RU" alt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Проектно-исследовательская деятельность по педагогике (10 класс)</a:t>
            </a:r>
          </a:p>
          <a:p>
            <a:r>
              <a:rPr lang="ru-RU" alt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Введение в педагогическую профессию</a:t>
            </a:r>
          </a:p>
          <a:p>
            <a:pPr>
              <a:buFont typeface="Wingdings 2" pitchFamily="18" charset="2"/>
              <a:buNone/>
            </a:pPr>
            <a:r>
              <a:rPr lang="ru-RU" alt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(10-11 классы)</a:t>
            </a:r>
          </a:p>
          <a:p>
            <a:r>
              <a:rPr lang="ru-RU" alt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профессионального самоопределения</a:t>
            </a:r>
          </a:p>
          <a:p>
            <a:pPr>
              <a:buFont typeface="Wingdings 2" pitchFamily="18" charset="2"/>
              <a:buNone/>
            </a:pPr>
            <a:r>
              <a:rPr lang="ru-RU" alt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мире профессий»(5 - 9 класс)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99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Специализированные курсы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19600"/>
          </a:xfrm>
        </p:spPr>
        <p:txBody>
          <a:bodyPr>
            <a:normAutofit fontScale="40000" lnSpcReduction="20000"/>
          </a:bodyPr>
          <a:lstStyle/>
          <a:p>
            <a:r>
              <a:rPr lang="ru-RU" alt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исследовательской деятельности (9 класс)</a:t>
            </a:r>
          </a:p>
          <a:p>
            <a:r>
              <a:rPr lang="ru-RU" alt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Спецкурс «Задания повышенного уровня сложности по…»(10-11 классы):</a:t>
            </a:r>
          </a:p>
          <a:p>
            <a:pPr>
              <a:buFont typeface="Wingdings 2" pitchFamily="18" charset="2"/>
              <a:buNone/>
            </a:pPr>
            <a:r>
              <a:rPr lang="ru-RU" alt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«</a:t>
            </a:r>
            <a:r>
              <a:rPr lang="ru-RU" alt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Риторика как наука и искусство», «Подготовка к написание эссе по истории и обществознанию</a:t>
            </a:r>
            <a:r>
              <a:rPr lang="ru-RU" alt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Wingdings 2" pitchFamily="18" charset="2"/>
              <a:buNone/>
            </a:pPr>
            <a:r>
              <a:rPr lang="ru-RU" alt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Вологин</a:t>
            </a:r>
            <a:r>
              <a:rPr lang="ru-RU" alt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Е.А., доцент кафедры философии и методологии образования ГБОУ ВО «УГТУ»)</a:t>
            </a:r>
          </a:p>
          <a:p>
            <a:pPr>
              <a:buFont typeface="Wingdings 2" pitchFamily="18" charset="2"/>
              <a:buNone/>
            </a:pPr>
            <a:r>
              <a:rPr lang="ru-RU" alt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«</a:t>
            </a:r>
            <a:r>
              <a:rPr lang="ru-RU" alt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  <a:r>
              <a:rPr lang="ru-RU" alt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журналистики</a:t>
            </a:r>
            <a:r>
              <a:rPr lang="ru-RU" alt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Издательство лицейской газеты</a:t>
            </a:r>
            <a:r>
              <a:rPr lang="ru-RU" alt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>
              <a:buFont typeface="Wingdings 2" pitchFamily="18" charset="2"/>
              <a:buNone/>
            </a:pPr>
            <a:r>
              <a:rPr lang="ru-RU" alt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Алексеев Д.Д., аспирант кафедры «Культурология»  ГБОУ ВО «СГУ </a:t>
            </a:r>
            <a:r>
              <a:rPr lang="ru-RU" alt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им.П.Сорокина</a:t>
            </a:r>
            <a:r>
              <a:rPr lang="ru-RU" alt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>
              <a:buFont typeface="Wingdings 2" pitchFamily="18" charset="2"/>
              <a:buNone/>
            </a:pPr>
            <a:r>
              <a:rPr lang="ru-RU" alt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Пулькина В.А., начальник отдела по учебно-воспитательной работе и досуговой </a:t>
            </a:r>
          </a:p>
          <a:p>
            <a:pPr>
              <a:buFont typeface="Wingdings 2" pitchFamily="18" charset="2"/>
              <a:buNone/>
            </a:pPr>
            <a:r>
              <a:rPr lang="ru-RU" alt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УГТУ, зам. директора </a:t>
            </a:r>
            <a:r>
              <a:rPr lang="ru-RU" alt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ИнЭУиИТ</a:t>
            </a:r>
            <a:r>
              <a:rPr lang="ru-RU" alt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УГТУ по </a:t>
            </a:r>
            <a:r>
              <a:rPr lang="ru-RU" alt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УВРи</a:t>
            </a:r>
            <a:r>
              <a:rPr lang="ru-RU" alt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ВР)</a:t>
            </a:r>
          </a:p>
          <a:p>
            <a:pPr>
              <a:buFont typeface="Wingdings 2" pitchFamily="18" charset="2"/>
              <a:buNone/>
            </a:pPr>
            <a:r>
              <a:rPr lang="ru-RU" alt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«</a:t>
            </a:r>
            <a:r>
              <a:rPr lang="ru-RU" alt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с экономическим содержанием» </a:t>
            </a:r>
            <a:r>
              <a:rPr lang="ru-RU" alt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>
              <a:buFont typeface="Wingdings 2" pitchFamily="18" charset="2"/>
              <a:buNone/>
            </a:pPr>
            <a:r>
              <a:rPr lang="ru-RU" alt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Мужикова</a:t>
            </a:r>
            <a:r>
              <a:rPr lang="ru-RU" alt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А.В., доцент кафедры высшей математики ГБОУ ВО «УГТУ»)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87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282575"/>
            <a:ext cx="8229600" cy="708025"/>
          </a:xfrm>
        </p:spPr>
        <p:txBody>
          <a:bodyPr>
            <a:normAutofit/>
          </a:bodyPr>
          <a:lstStyle/>
          <a:p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профессий</a:t>
            </a:r>
            <a:endParaRPr lang="ru-RU" alt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4389437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ru-RU" altLang="ru-RU" smtClean="0"/>
          </a:p>
        </p:txBody>
      </p:sp>
      <p:pic>
        <p:nvPicPr>
          <p:cNvPr id="25604" name="Picture 3" descr="C:\Users\Kabinet_Psihologa\Desktop\IMGP34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90" y="990600"/>
            <a:ext cx="447833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C:\Users\Kabinet_Psihologa\Desktop\IMGP35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2" y="990600"/>
            <a:ext cx="4165123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C:\Users\Kabinet_Psihologa\Desktop\Фестиваль профессий\IMGP35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2" y="3962400"/>
            <a:ext cx="4165123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C:\Users\Kabinet_Psihologa\Desktop\Фестиваль профессий\IMGP35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90" y="3962400"/>
            <a:ext cx="4478337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5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133600" y="457200"/>
            <a:ext cx="4724400" cy="55626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П-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Р-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О-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Ф-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Е-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С-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С-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И-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Я-</a:t>
            </a:r>
          </a:p>
        </p:txBody>
      </p:sp>
    </p:spTree>
    <p:extLst>
      <p:ext uri="{BB962C8B-B14F-4D97-AF65-F5344CB8AC3E}">
        <p14:creationId xmlns:p14="http://schemas.microsoft.com/office/powerpoint/2010/main" val="292483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9144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Documents and Settings\1\Рабочий стол\Кабинеты\XN7D14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657600"/>
            <a:ext cx="3352800" cy="2200102"/>
          </a:xfrm>
          <a:prstGeom prst="roundRect">
            <a:avLst>
              <a:gd name="adj" fmla="val 12924"/>
            </a:avLst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5440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306</Words>
  <Application>Microsoft Office PowerPoint</Application>
  <PresentationFormat>Экран (4:3)</PresentationFormat>
  <Paragraphs>69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Custom Design</vt:lpstr>
      <vt:lpstr>Кнопка</vt:lpstr>
      <vt:lpstr>Профориентационная работа  как один из важных аспектов социализации учащихся.  Из опыта работы МОУ «Лицей №1»</vt:lpstr>
      <vt:lpstr>Основные составляющие профориентационной работы</vt:lpstr>
      <vt:lpstr>Формы  профориентационной работы</vt:lpstr>
      <vt:lpstr>Мероприятия для учащихся</vt:lpstr>
      <vt:lpstr>Образовательные ресурсы</vt:lpstr>
      <vt:lpstr>Специализированные курсы</vt:lpstr>
      <vt:lpstr>Фестиваль профессий</vt:lpstr>
      <vt:lpstr>Презентация PowerPoint</vt:lpstr>
      <vt:lpstr>Спасибо за внимание!</vt:lpstr>
    </vt:vector>
  </TitlesOfParts>
  <Company>Fairmont Raffles Hotels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pmarkasian</dc:creator>
  <cp:lastModifiedBy>Kabinet_Psihologa</cp:lastModifiedBy>
  <cp:revision>15</cp:revision>
  <dcterms:created xsi:type="dcterms:W3CDTF">2014-07-16T14:19:50Z</dcterms:created>
  <dcterms:modified xsi:type="dcterms:W3CDTF">2020-02-10T11:53:13Z</dcterms:modified>
</cp:coreProperties>
</file>