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353" r:id="rId3"/>
    <p:sldId id="354" r:id="rId4"/>
    <p:sldId id="347" r:id="rId5"/>
    <p:sldId id="363" r:id="rId6"/>
    <p:sldId id="362" r:id="rId7"/>
    <p:sldId id="379" r:id="rId8"/>
    <p:sldId id="382" r:id="rId9"/>
    <p:sldId id="377" r:id="rId10"/>
    <p:sldId id="371" r:id="rId11"/>
    <p:sldId id="372" r:id="rId12"/>
    <p:sldId id="380" r:id="rId13"/>
    <p:sldId id="381" r:id="rId14"/>
    <p:sldId id="386" r:id="rId15"/>
    <p:sldId id="387" r:id="rId16"/>
    <p:sldId id="388" r:id="rId17"/>
    <p:sldId id="389" r:id="rId18"/>
    <p:sldId id="383" r:id="rId19"/>
    <p:sldId id="384" r:id="rId20"/>
    <p:sldId id="392" r:id="rId21"/>
    <p:sldId id="393" r:id="rId22"/>
    <p:sldId id="366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3399FF"/>
    <a:srgbClr val="CCECFF"/>
    <a:srgbClr val="CCFFFF"/>
    <a:srgbClr val="FFFFCC"/>
    <a:srgbClr val="99CCFF"/>
    <a:srgbClr val="66FF66"/>
    <a:srgbClr val="CCFF99"/>
    <a:srgbClr val="FFCCFF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441" autoAdjust="0"/>
  </p:normalViewPr>
  <p:slideViewPr>
    <p:cSldViewPr>
      <p:cViewPr varScale="1">
        <p:scale>
          <a:sx n="95" d="100"/>
          <a:sy n="95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369665597357654E-2"/>
          <c:y val="8.0210172969365542E-2"/>
          <c:w val="0.49975904053659603"/>
          <c:h val="0.81933929985507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3356864246135899"/>
                  <c:y val="0.1074063559891836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общаться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1.3195659570331484E-2"/>
                  <c:y val="-0.19613819619796455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мыслить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1674343876321522"/>
                  <c:y val="0.1300564632715965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действовать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интеллектуальная состоятельность</c:v>
                </c:pt>
                <c:pt idx="1">
                  <c:v>коммуникативная состоятельность</c:v>
                </c:pt>
                <c:pt idx="2">
                  <c:v>реализованнность в деятельности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0.33333300000000032</c:v>
                </c:pt>
                <c:pt idx="1">
                  <c:v>0.33333300000000032</c:v>
                </c:pt>
                <c:pt idx="2">
                  <c:v>0.33333300000000032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074589895013245"/>
          <c:y val="0.14010949803149797"/>
          <c:w val="0.55034366797900269"/>
          <c:h val="0.825515501968503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Семья</c:v>
                </c:pt>
                <c:pt idx="1">
                  <c:v>Достаток</c:v>
                </c:pt>
                <c:pt idx="2">
                  <c:v>Дело</c:v>
                </c:pt>
                <c:pt idx="3">
                  <c:v>Увлечения</c:v>
                </c:pt>
                <c:pt idx="4">
                  <c:v>Здоровье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</c:numCache>
            </c:numRef>
          </c:val>
        </c:ser>
        <c:firstSliceAng val="0"/>
        <c:holeSize val="50"/>
      </c:doughnutChart>
      <c:spPr>
        <a:noFill/>
        <a:ln w="25390">
          <a:noFill/>
        </a:ln>
      </c:spPr>
    </c:plotArea>
    <c:plotVisOnly val="1"/>
    <c:dispBlanksAs val="zero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0.32281</cdr:x>
      <cdr:y>0.44684</cdr:y>
    </cdr:from>
    <cdr:to>
      <cdr:x>0.52362</cdr:x>
      <cdr:y>0.70728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7880" y="1815976"/>
          <a:ext cx="122413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0.33463</cdr:x>
      <cdr:y>0.46456</cdr:y>
    </cdr:from>
    <cdr:to>
      <cdr:x>0.48463</cdr:x>
      <cdr:y>0.68956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9888" y="18879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BE1153-2406-4B70-A3D6-23BB2D7188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1153-2406-4B70-A3D6-23BB2D7188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A4E3F-5D87-445A-8BAF-6B65120F2E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5F4C-194F-4585-A413-55A2893B5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AF2E-7EDE-4444-9621-45341750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E013-45D0-48F0-AD6A-33AA99D1F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C530-4856-475A-91A4-542CBFCE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92A4-82F3-4B3E-B187-2340A4FF1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05FB-1B69-486E-A2DC-D8E456DC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831B-B8C7-4015-9166-2DC781254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1C4-90BA-4166-AA83-1F8580ED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C5E4-3AC4-4E87-B9BB-B9885EC14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7150-7BBF-4D33-9B17-F9AC2803F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0EE4-6FBC-4851-9DA1-D4968D6F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CD47-97D0-4DDE-BE3D-F106CF1B2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A47D-07CE-4E2B-9ECC-8F5BBA8EF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714488"/>
            <a:ext cx="7772400" cy="244158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 взаимодействия с семьей и родителями. Презентация рабочей тетради для родителей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8860" y="4714884"/>
            <a:ext cx="6354777" cy="4286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Чупракова Н.В., педагог-психолог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428728" cy="14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5277188" cy="666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1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2969" cy="4913664"/>
        </p:xfrm>
        <a:graphic>
          <a:graphicData uri="http://schemas.openxmlformats.org/drawingml/2006/table">
            <a:tbl>
              <a:tblPr/>
              <a:tblGrid>
                <a:gridCol w="1152128"/>
                <a:gridCol w="1557694"/>
                <a:gridCol w="1034595"/>
                <a:gridCol w="1656184"/>
                <a:gridCol w="1944216"/>
                <a:gridCol w="1368152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33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Искусство быть родителем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между интеллектуальным и нравственным развитием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ситуации успеха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5277188" cy="666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2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712969" cy="5112568"/>
        </p:xfrm>
        <a:graphic>
          <a:graphicData uri="http://schemas.openxmlformats.org/drawingml/2006/table">
            <a:tbl>
              <a:tblPr/>
              <a:tblGrid>
                <a:gridCol w="1152128"/>
                <a:gridCol w="1557694"/>
                <a:gridCol w="1034595"/>
                <a:gridCol w="1656184"/>
                <a:gridCol w="1944216"/>
                <a:gridCol w="1368152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33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Азбука общения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семейных традиций в формировании нравственных качеств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Искусство как средство воспитания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-171400"/>
            <a:ext cx="5277188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0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3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251520" y="692695"/>
          <a:ext cx="8712969" cy="6018921"/>
        </p:xfrm>
        <a:graphic>
          <a:graphicData uri="http://schemas.openxmlformats.org/drawingml/2006/table">
            <a:tbl>
              <a:tblPr/>
              <a:tblGrid>
                <a:gridCol w="1152128"/>
                <a:gridCol w="1557694"/>
                <a:gridCol w="1034595"/>
                <a:gridCol w="1656184"/>
                <a:gridCol w="1944216"/>
                <a:gridCol w="1368152"/>
              </a:tblGrid>
              <a:tr h="5967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8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1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чувства патриотизма: «пережиток прошлого» или необходимый элемент  современного воспитания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лидерских качеств: как найти золотую середину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волевых качеств – основа формирования регулятивных УУД 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0"/>
            <a:ext cx="1117358" cy="132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984776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4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9" cy="4536503"/>
        </p:xfrm>
        <a:graphic>
          <a:graphicData uri="http://schemas.openxmlformats.org/drawingml/2006/table">
            <a:tbl>
              <a:tblPr/>
              <a:tblGrid>
                <a:gridCol w="1080120"/>
                <a:gridCol w="1629702"/>
                <a:gridCol w="1034595"/>
                <a:gridCol w="1800199"/>
                <a:gridCol w="1800201"/>
                <a:gridCol w="1368152"/>
              </a:tblGrid>
              <a:tr h="61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Сила родительского СЛОВА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 родителей воспитывающих девочку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мальчика)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984776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5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9" cy="4889007"/>
        </p:xfrm>
        <a:graphic>
          <a:graphicData uri="http://schemas.openxmlformats.org/drawingml/2006/table">
            <a:tbl>
              <a:tblPr/>
              <a:tblGrid>
                <a:gridCol w="1080120"/>
                <a:gridCol w="1629702"/>
                <a:gridCol w="1034595"/>
                <a:gridCol w="1800199"/>
                <a:gridCol w="1800201"/>
                <a:gridCol w="1368152"/>
              </a:tblGrid>
              <a:tr h="61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 на новую ступень образования – особенности адаптации.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профилактики компьютерной зависимости.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984776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6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9" cy="4889007"/>
        </p:xfrm>
        <a:graphic>
          <a:graphicData uri="http://schemas.openxmlformats.org/drawingml/2006/table">
            <a:tbl>
              <a:tblPr/>
              <a:tblGrid>
                <a:gridCol w="1080120"/>
                <a:gridCol w="1629702"/>
                <a:gridCol w="1034595"/>
                <a:gridCol w="1800199"/>
                <a:gridCol w="1800201"/>
                <a:gridCol w="1368152"/>
              </a:tblGrid>
              <a:tr h="61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Особенности подросткового возраста: способы взаимодействия – родитель- ребенок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Тревожность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признаки, причины, профилактика)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984776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7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9" cy="4536503"/>
        </p:xfrm>
        <a:graphic>
          <a:graphicData uri="http://schemas.openxmlformats.org/drawingml/2006/table">
            <a:tbl>
              <a:tblPr/>
              <a:tblGrid>
                <a:gridCol w="1080120"/>
                <a:gridCol w="1629702"/>
                <a:gridCol w="1034595"/>
                <a:gridCol w="1800199"/>
                <a:gridCol w="1800201"/>
                <a:gridCol w="1368152"/>
              </a:tblGrid>
              <a:tr h="61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Искусство слышать и слушать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вредных привычек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6984776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8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179512" y="1700809"/>
          <a:ext cx="8712969" cy="4536503"/>
        </p:xfrm>
        <a:graphic>
          <a:graphicData uri="http://schemas.openxmlformats.org/drawingml/2006/table">
            <a:tbl>
              <a:tblPr/>
              <a:tblGrid>
                <a:gridCol w="1080120"/>
                <a:gridCol w="1629702"/>
                <a:gridCol w="1034595"/>
                <a:gridCol w="1800199"/>
                <a:gridCol w="1800201"/>
                <a:gridCol w="1368152"/>
              </a:tblGrid>
              <a:tr h="61264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Выбор. Мой?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выбора профессии – роль родителей и школы.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8" t="19724" r="64319" b="8681"/>
          <a:stretch>
            <a:fillRect/>
          </a:stretch>
        </p:blipFill>
        <p:spPr bwMode="auto">
          <a:xfrm>
            <a:off x="1403648" y="284697"/>
            <a:ext cx="5112568" cy="657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43" t="19724" r="7938" b="8681"/>
          <a:stretch>
            <a:fillRect/>
          </a:stretch>
        </p:blipFill>
        <p:spPr bwMode="auto">
          <a:xfrm>
            <a:off x="152017" y="908720"/>
            <a:ext cx="868794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меняется…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50307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160240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39"/>
            <a:ext cx="3456384" cy="28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Цель воспитания в семье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Успех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Счастье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i="1" dirty="0" smtClean="0"/>
              <a:t>Составляющие успеха и счастья?</a:t>
            </a:r>
            <a:endParaRPr lang="ru-RU" sz="3600" i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76413" y="1497013"/>
          <a:ext cx="65024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9952" y="342900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132856"/>
            <a:ext cx="16161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СЕМЬЯ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345940"/>
            <a:ext cx="2367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ДОСТАТОК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9811" y="2132856"/>
            <a:ext cx="13260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ДЕЛО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733256"/>
            <a:ext cx="27799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УВЛЕЧЕНИЯ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93096"/>
            <a:ext cx="23519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ЗДОРОВЬЕ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501008"/>
            <a:ext cx="23150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ХАРАКТЕР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1268760"/>
            <a:ext cx="13981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ЦЕЛИ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25588" y="3501008"/>
            <a:ext cx="25523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ЦЕННОСТИ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81000"/>
            <a:ext cx="8003232" cy="7461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групповых и индивидуальных консультаций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908721"/>
          <a:ext cx="8786874" cy="59465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17162"/>
                <a:gridCol w="4469712"/>
              </a:tblGrid>
              <a:tr h="1283146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Личностные результаты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Метапредметные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результаты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6442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Формы и методы взаимодействия: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практикум,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едагогическая дискуссия (диспут),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одительский лекторий,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резентации позитивного опыта,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ечера вопросов и ответов,</a:t>
                      </a:r>
                      <a:r>
                        <a:rPr lang="ru-RU" sz="14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4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одительский клуб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545209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Сила родительского СЛОВА</a:t>
                      </a:r>
                    </a:p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Семейные традиции – одно из условий успеха в деле воспитания.</a:t>
                      </a:r>
                    </a:p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Искусство как средство – духовно – нравственного воспитания </a:t>
                      </a:r>
                      <a:r>
                        <a:rPr lang="ru-RU" sz="12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 Литература, музыка, живопись, театр, телевидение)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чувства патриотизма: «пережиток прошлого» или необходимый элемент  современного воспитания.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лидерских качеств: как найти золотую середину.</a:t>
                      </a:r>
                    </a:p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endParaRPr lang="ru-RU" sz="1200" b="0" i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УУД-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роль родителей.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волевых качеств – основа формирования регулятивных УУД 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Эффективное общение – способ и цель воспитания.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Приемы формирования умения слышать инструкцию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оценивать свои действия – первая ступень к самовоспитанию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книгой – средство духовного и интеллектуального развития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800" b="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Валентиновна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6"/>
            <a:ext cx="3193546" cy="2016224"/>
          </a:xfrm>
          <a:prstGeom prst="rect">
            <a:avLst/>
          </a:prstGeom>
          <a:noFill/>
        </p:spPr>
      </p:pic>
      <p:pic>
        <p:nvPicPr>
          <p:cNvPr id="1027" name="Picture 3" descr="C:\Users\НатальяВалентинов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69724"/>
            <a:ext cx="2232248" cy="2772072"/>
          </a:xfrm>
          <a:prstGeom prst="rect">
            <a:avLst/>
          </a:prstGeom>
          <a:noFill/>
        </p:spPr>
      </p:pic>
      <p:pic>
        <p:nvPicPr>
          <p:cNvPr id="1029" name="Picture 5" descr="C:\Users\НатальяВалентиновна\Desktop\33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223628" cy="21690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1116" y="836712"/>
            <a:ext cx="35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Меняются 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новые качества и способности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нужны человеку изменяющего мира?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тальяВалентиновна\Desktop\slide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4406535" cy="2939788"/>
          </a:xfrm>
          <a:prstGeom prst="rect">
            <a:avLst/>
          </a:prstGeom>
          <a:noFill/>
        </p:spPr>
      </p:pic>
      <p:pic>
        <p:nvPicPr>
          <p:cNvPr id="5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642490" cy="6986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Успешен в 21 веке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51720" y="2348880"/>
          <a:ext cx="7092280" cy="41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НатальяВалентиновна\Desktop\business-team-laughing-discus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6872"/>
            <a:ext cx="2198018" cy="1465345"/>
          </a:xfrm>
          <a:prstGeom prst="rect">
            <a:avLst/>
          </a:prstGeom>
          <a:noFill/>
        </p:spPr>
      </p:pic>
      <p:pic>
        <p:nvPicPr>
          <p:cNvPr id="1028" name="Picture 4" descr="C:\Users\НатальяВалентиновна\Desktop\surve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157192"/>
            <a:ext cx="1722215" cy="1488500"/>
          </a:xfrm>
          <a:prstGeom prst="rect">
            <a:avLst/>
          </a:prstGeom>
          <a:noFill/>
        </p:spPr>
      </p:pic>
      <p:pic>
        <p:nvPicPr>
          <p:cNvPr id="1029" name="Picture 5" descr="C:\Users\НатальяВалентиновна\Desktop\1303874026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20888"/>
            <a:ext cx="2058466" cy="1368152"/>
          </a:xfrm>
          <a:prstGeom prst="rect">
            <a:avLst/>
          </a:prstGeom>
          <a:noFill/>
        </p:spPr>
      </p:pic>
      <p:pic>
        <p:nvPicPr>
          <p:cNvPr id="7" name="Picture 4" descr="D:\Гимназия\lal applicati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en-US" sz="3200" b="1" i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3675" y="2168525"/>
            <a:ext cx="6248400" cy="990600"/>
            <a:chOff x="720" y="1392"/>
            <a:chExt cx="4058" cy="480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35075" y="1939925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1343025" y="20097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500166" y="3429000"/>
            <a:ext cx="6248400" cy="990600"/>
            <a:chOff x="720" y="1392"/>
            <a:chExt cx="4058" cy="480"/>
          </a:xfrm>
        </p:grpSpPr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1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2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235075" y="3184525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1343025" y="32543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428728" y="4786322"/>
            <a:ext cx="6248400" cy="990600"/>
            <a:chOff x="720" y="1392"/>
            <a:chExt cx="4058" cy="480"/>
          </a:xfrm>
        </p:grpSpPr>
        <p:sp>
          <p:nvSpPr>
            <p:cNvPr id="7990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5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235075" y="4495800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1343025" y="4565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white">
          <a:xfrm>
            <a:off x="1905000" y="2346325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FFFF00"/>
                </a:solidFill>
              </a:rPr>
              <a:t>Личностные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white">
          <a:xfrm>
            <a:off x="1905000" y="3629025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err="1" smtClean="0">
                <a:solidFill>
                  <a:srgbClr val="FFFF00"/>
                </a:solidFill>
              </a:rPr>
              <a:t>Метапредметные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white">
          <a:xfrm>
            <a:off x="1905000" y="4922838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FFFF00"/>
                </a:solidFill>
              </a:rPr>
              <a:t>Предметные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45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/>
      <p:bldP spid="799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pic>
        <p:nvPicPr>
          <p:cNvPr id="5" name="Picture 2" descr="C:\Users\НатальяВалентиновна\Desktop\9b51c379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024" y="1600200"/>
            <a:ext cx="6481951" cy="4525963"/>
          </a:xfrm>
          <a:prstGeom prst="rect">
            <a:avLst/>
          </a:prstGeom>
          <a:noFill/>
        </p:spPr>
      </p:pic>
      <p:pic>
        <p:nvPicPr>
          <p:cNvPr id="6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Психологическое сопровождение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ltGray">
          <a:xfrm>
            <a:off x="3727450" y="2762250"/>
            <a:ext cx="4122738" cy="1003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ltGray">
          <a:xfrm>
            <a:off x="3714750" y="3925888"/>
            <a:ext cx="4114800" cy="971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ltGray">
          <a:xfrm>
            <a:off x="3692525" y="4991100"/>
            <a:ext cx="4137025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gray">
          <a:xfrm>
            <a:off x="4405313" y="2921000"/>
            <a:ext cx="34909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Просвещение</a:t>
            </a:r>
            <a:endParaRPr lang="en-US" sz="1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gray">
          <a:xfrm>
            <a:off x="4413250" y="4081463"/>
            <a:ext cx="35115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Вовлечение в деятельность</a:t>
            </a:r>
            <a:endParaRPr lang="en-US" sz="1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gray">
          <a:xfrm>
            <a:off x="4403725" y="5000637"/>
            <a:ext cx="34194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cs typeface="Arial" charset="0"/>
              </a:rPr>
              <a:t>Мониторинг 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gray">
          <a:xfrm>
            <a:off x="3835400" y="3114675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gray">
          <a:xfrm>
            <a:off x="3843338" y="4179888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833813" y="5294313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09725" y="4760913"/>
            <a:ext cx="2238375" cy="1330325"/>
            <a:chOff x="471" y="272"/>
            <a:chExt cx="1161" cy="1539"/>
          </a:xfrm>
        </p:grpSpPr>
        <p:sp>
          <p:nvSpPr>
            <p:cNvPr id="21518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09725" y="3686175"/>
            <a:ext cx="2238375" cy="1330325"/>
            <a:chOff x="471" y="272"/>
            <a:chExt cx="1161" cy="1539"/>
          </a:xfrm>
        </p:grpSpPr>
        <p:sp>
          <p:nvSpPr>
            <p:cNvPr id="21521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09725" y="2598738"/>
            <a:ext cx="2238375" cy="1330325"/>
            <a:chOff x="471" y="272"/>
            <a:chExt cx="1161" cy="1539"/>
          </a:xfrm>
        </p:grpSpPr>
        <p:sp>
          <p:nvSpPr>
            <p:cNvPr id="21524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Создание оптимальных условий для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объединения усилий педагогического коллектива и родителей по достижению образовательных результатов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1.Приобщение родителей к духовно-нравственным и социокультурным ценностям нашего отечества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2. Формирование активной педагогической позиции родителей.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3. Развитие единого контекста воспитания в семье и в гимназии.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1259631" cy="1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514</Words>
  <Application>Microsoft Office PowerPoint</Application>
  <PresentationFormat>Экран (4:3)</PresentationFormat>
  <Paragraphs>242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Практика взаимодействия с семьей и родителями. Презентация рабочей тетради для родителей</vt:lpstr>
      <vt:lpstr>Мир меняется…</vt:lpstr>
      <vt:lpstr>Слайд 3</vt:lpstr>
      <vt:lpstr>  Какие новые качества и способности  нужны человеку изменяющего мира? </vt:lpstr>
      <vt:lpstr>Успешен в 21 веке</vt:lpstr>
      <vt:lpstr>Образовательные результаты</vt:lpstr>
      <vt:lpstr>Проблема</vt:lpstr>
      <vt:lpstr>Психологическое сопровождение</vt:lpstr>
      <vt:lpstr>Цель: Создание оптимальных условий для  объединения усилий педагогического коллектива и родителей по достижению образовательных результатов </vt:lpstr>
      <vt:lpstr>Тематика родительского клуба  для 1 класса</vt:lpstr>
      <vt:lpstr>Тематика родительского клуба  для 2 класса</vt:lpstr>
      <vt:lpstr>Тематика родительского клуба  для 3 класса</vt:lpstr>
      <vt:lpstr>Тематика родительского клуба  для 4 класса</vt:lpstr>
      <vt:lpstr>Тематика родительского клуба  для 5 класса</vt:lpstr>
      <vt:lpstr>Тематика родительского клуба  для 6 класса</vt:lpstr>
      <vt:lpstr>Тематика родительского клуба  для 7 класса</vt:lpstr>
      <vt:lpstr>Тематика родительского клуба  для 8 класса</vt:lpstr>
      <vt:lpstr>Слайд 18</vt:lpstr>
      <vt:lpstr>Слайд 19</vt:lpstr>
      <vt:lpstr>Цель воспитания в семье</vt:lpstr>
      <vt:lpstr>Составляющие успеха и счастья?</vt:lpstr>
      <vt:lpstr>Тематика групповых и индивидуальных консультаций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«Ценностные ориентиры педагога в условиях введения ФГОС»</dc:title>
  <dc:creator>www.PHILka.RU</dc:creator>
  <cp:lastModifiedBy>НатальяВалентиновна</cp:lastModifiedBy>
  <cp:revision>190</cp:revision>
  <dcterms:created xsi:type="dcterms:W3CDTF">2013-04-13T11:11:24Z</dcterms:created>
  <dcterms:modified xsi:type="dcterms:W3CDTF">2019-11-27T08:06:26Z</dcterms:modified>
</cp:coreProperties>
</file>