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7" r:id="rId2"/>
    <p:sldId id="278" r:id="rId3"/>
    <p:sldId id="300" r:id="rId4"/>
    <p:sldId id="291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302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303" r:id="rId23"/>
    <p:sldId id="304" r:id="rId24"/>
    <p:sldId id="289" r:id="rId25"/>
    <p:sldId id="290" r:id="rId26"/>
  </p:sldIdLst>
  <p:sldSz cx="12192000" cy="6858000"/>
  <p:notesSz cx="6858000" cy="9144000"/>
  <p:embeddedFontLst>
    <p:embeddedFont>
      <p:font typeface="TT Supermolot Neue DemiBold" panose="02000503030000020004" pitchFamily="50" charset="-52"/>
      <p:bold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TT Supermolot Neue Cond Black" panose="02000506030000020004" pitchFamily="50" charset="-52"/>
      <p:bold r:id="rId35"/>
      <p:boldItalic r:id="rId36"/>
    </p:embeddedFont>
    <p:embeddedFont>
      <p:font typeface="TT Supermolot Neue Black" panose="02000503030000020004" pitchFamily="50" charset="-52"/>
      <p:bold r:id="rId37"/>
      <p:boldItalic r:id="rId38"/>
    </p:embeddedFont>
    <p:embeddedFont>
      <p:font typeface="TT Supermolot Neue Cond" panose="02000506020000020004" pitchFamily="50" charset="-52"/>
      <p:regular r:id="rId39"/>
      <p:bold r:id="rId40"/>
      <p:italic r:id="rId41"/>
      <p:boldItalic r:id="rId42"/>
    </p:embeddedFont>
  </p:embeddedFontLst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>
        <p:scale>
          <a:sx n="75" d="100"/>
          <a:sy n="75" d="100"/>
        </p:scale>
        <p:origin x="763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8E5-DF6A-46E7-9EE1-25C70ACC2A44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F10A-9302-48D0-93B6-FD02BDE3B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175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8E5-DF6A-46E7-9EE1-25C70ACC2A44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F10A-9302-48D0-93B6-FD02BDE3B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82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8E5-DF6A-46E7-9EE1-25C70ACC2A44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F10A-9302-48D0-93B6-FD02BDE3B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139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8E5-DF6A-46E7-9EE1-25C70ACC2A44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F10A-9302-48D0-93B6-FD02BDE3B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535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8E5-DF6A-46E7-9EE1-25C70ACC2A44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F10A-9302-48D0-93B6-FD02BDE3B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55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8E5-DF6A-46E7-9EE1-25C70ACC2A44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F10A-9302-48D0-93B6-FD02BDE3B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833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8E5-DF6A-46E7-9EE1-25C70ACC2A44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F10A-9302-48D0-93B6-FD02BDE3B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451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8E5-DF6A-46E7-9EE1-25C70ACC2A44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F10A-9302-48D0-93B6-FD02BDE3B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127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8E5-DF6A-46E7-9EE1-25C70ACC2A44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F10A-9302-48D0-93B6-FD02BDE3B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562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8E5-DF6A-46E7-9EE1-25C70ACC2A44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F10A-9302-48D0-93B6-FD02BDE3B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57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8E5-DF6A-46E7-9EE1-25C70ACC2A44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F10A-9302-48D0-93B6-FD02BDE3B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642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778E5-DF6A-46E7-9EE1-25C70ACC2A44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6F10A-9302-48D0-93B6-FD02BDE3B3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5123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7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9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4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3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5"/>
          <a:stretch/>
        </p:blipFill>
        <p:spPr>
          <a:xfrm>
            <a:off x="0" y="1197032"/>
            <a:ext cx="12192000" cy="56609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43123" y="69939"/>
            <a:ext cx="930575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TT Supermolot Neue Black" panose="02000503030000020004" pitchFamily="50" charset="-52"/>
                <a:cs typeface="Times New Roman" pitchFamily="18" charset="0"/>
              </a:rPr>
              <a:t>Документационное обеспечение управления </a:t>
            </a:r>
          </a:p>
          <a:p>
            <a:pPr algn="ctr"/>
            <a:r>
              <a:rPr lang="ru-RU" sz="3200" dirty="0" smtClean="0">
                <a:latin typeface="TT Supermolot Neue Black" panose="02000503030000020004" pitchFamily="50" charset="-52"/>
                <a:cs typeface="Times New Roman" pitchFamily="18" charset="0"/>
              </a:rPr>
              <a:t>и архивоведение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1935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3607236"/>
            <a:ext cx="1216595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>
                <a:latin typeface="TT Supermolot Neue DemiBold" panose="02000503030000020004" pitchFamily="50" charset="-52"/>
                <a:cs typeface="Times New Roman" pitchFamily="18" charset="0"/>
              </a:rPr>
              <a:t>Среднее профессиональное образование</a:t>
            </a:r>
          </a:p>
          <a:p>
            <a:pPr lvl="0" algn="ctr"/>
            <a:r>
              <a:rPr lang="ru-RU" sz="4400" dirty="0">
                <a:latin typeface="TT Supermolot Neue DemiBold" panose="02000503030000020004" pitchFamily="50" charset="-52"/>
                <a:cs typeface="Times New Roman" pitchFamily="18" charset="0"/>
              </a:rPr>
              <a:t>по программам подготовки квалифицированных рабочих, служащих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158240"/>
            <a:ext cx="1216595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600" spc="200" dirty="0" smtClean="0">
                <a:latin typeface="TT Supermolot Neue Black" panose="02000503030000020004" pitchFamily="50" charset="-52"/>
                <a:cs typeface="Times New Roman" pitchFamily="18" charset="0"/>
              </a:rPr>
              <a:t>ПЕРЕЧЕНЬ СПЕЦИАЛЬНОСТЕЙ</a:t>
            </a:r>
            <a:endParaRPr lang="ru-RU" sz="6600" spc="200" dirty="0">
              <a:latin typeface="TT Supermolot Neue Black" panose="02000503030000020004" pitchFamily="50" charset="-5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58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049" y="0"/>
            <a:ext cx="1216595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 smtClean="0">
                <a:latin typeface="TT Supermolot Neue Cond Black" panose="02000506030000020004" pitchFamily="50" charset="-52"/>
                <a:cs typeface="Times New Roman" pitchFamily="18" charset="0"/>
              </a:rPr>
              <a:t>Электромонтажник электрических сетей и электрооборудования</a:t>
            </a:r>
            <a:endParaRPr lang="ru-RU" sz="4400" dirty="0">
              <a:latin typeface="TT Supermolot Neue Cond Black" panose="02000506030000020004" pitchFamily="50" charset="-52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75034" y="1407293"/>
            <a:ext cx="5267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T Supermolot Neue Cond" panose="02000506020000020004" pitchFamily="50" charset="-52"/>
                <a:cs typeface="Times New Roman" pitchFamily="18" charset="0"/>
              </a:rPr>
              <a:t>Срок обучения на базе 9 </a:t>
            </a:r>
            <a:r>
              <a:rPr lang="ru-RU" dirty="0" err="1" smtClean="0">
                <a:latin typeface="TT Supermolot Neue Cond" panose="02000506020000020004" pitchFamily="50" charset="-52"/>
                <a:cs typeface="Times New Roman" pitchFamily="18" charset="0"/>
              </a:rPr>
              <a:t>кл</a:t>
            </a:r>
            <a:r>
              <a:rPr lang="ru-RU" dirty="0" smtClean="0">
                <a:latin typeface="TT Supermolot Neue Cond" panose="02000506020000020004" pitchFamily="50" charset="-52"/>
                <a:cs typeface="Times New Roman" pitchFamily="18" charset="0"/>
              </a:rPr>
              <a:t>.  (очно (договор)) – 2 г. 10 мес.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1822" y="2534655"/>
            <a:ext cx="1093440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latin typeface="TT Supermolot Neue Cond" panose="02000506020000020004" pitchFamily="50" charset="-52"/>
                <a:cs typeface="Times New Roman" pitchFamily="18" charset="0"/>
              </a:rPr>
              <a:t>Электромонтажник по распределительным устройствам и вторичным цепям</a:t>
            </a:r>
          </a:p>
          <a:p>
            <a:pPr algn="ctr"/>
            <a:r>
              <a:rPr lang="ru-RU" sz="2800" dirty="0">
                <a:latin typeface="TT Supermolot Neue Cond" panose="02000506020000020004" pitchFamily="50" charset="-52"/>
                <a:cs typeface="Times New Roman" pitchFamily="18" charset="0"/>
              </a:rPr>
              <a:t>Электромонтажник по освещению и осветительным сетям </a:t>
            </a:r>
            <a:endParaRPr lang="ru-RU" sz="2800" dirty="0">
              <a:latin typeface="TT Supermolot Neue Cond" panose="02000506020000020004" pitchFamily="50" charset="-52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01802" y="2154849"/>
            <a:ext cx="2414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T Supermolot Neue DemiBold" panose="02000503030000020004" pitchFamily="50" charset="-52"/>
                <a:cs typeface="Times New Roman" pitchFamily="18" charset="0"/>
              </a:rPr>
              <a:t>Квалификация: 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61596" y="1785517"/>
            <a:ext cx="5094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T Supermolot Neue Cond" panose="02000506020000020004" pitchFamily="50" charset="-52"/>
                <a:cs typeface="Times New Roman" pitchFamily="18" charset="0"/>
              </a:rPr>
              <a:t>Срок обучения на базе 11 </a:t>
            </a:r>
            <a:r>
              <a:rPr lang="ru-RU" dirty="0" err="1" smtClean="0">
                <a:latin typeface="TT Supermolot Neue Cond" panose="02000506020000020004" pitchFamily="50" charset="-52"/>
                <a:cs typeface="Times New Roman" pitchFamily="18" charset="0"/>
              </a:rPr>
              <a:t>кл</a:t>
            </a:r>
            <a:r>
              <a:rPr lang="ru-RU" dirty="0" smtClean="0">
                <a:latin typeface="TT Supermolot Neue Cond" panose="02000506020000020004" pitchFamily="50" charset="-52"/>
                <a:cs typeface="Times New Roman" pitchFamily="18" charset="0"/>
              </a:rPr>
              <a:t>.  (очно (договор)) –  10 мес.</a:t>
            </a: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1859383" y="3549721"/>
            <a:ext cx="8473234" cy="3176199"/>
            <a:chOff x="1402135" y="3488762"/>
            <a:chExt cx="8643436" cy="32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266" name="Picture 2" descr="http://pgmcpskov.ru/media/thumbs/vacancy/2019/04/elektrohozyajstvo1.png.0x1000_q8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2135" y="3488762"/>
              <a:ext cx="4318921" cy="324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https://work-garant.com/wp-content/uploads/2015/09/ehlektrik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39"/>
            <a:stretch/>
          </p:blipFill>
          <p:spPr bwMode="auto">
            <a:xfrm>
              <a:off x="5721056" y="3488762"/>
              <a:ext cx="4324515" cy="324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://pgmcpskov.ru/media/thumbs/vacancy/2019/04/elektrohozyajstvo1.png.0x1000_q85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66"/>
            <a:stretch/>
          </p:blipFill>
          <p:spPr bwMode="auto">
            <a:xfrm>
              <a:off x="3352800" y="3488762"/>
              <a:ext cx="2368256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https://work-garant.com/wp-content/uploads/2015/09/ehlektrik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39" r="19756"/>
            <a:stretch/>
          </p:blipFill>
          <p:spPr bwMode="auto">
            <a:xfrm>
              <a:off x="5721057" y="3488762"/>
              <a:ext cx="3361984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695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49" y="0"/>
            <a:ext cx="1216595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 smtClean="0">
                <a:latin typeface="TT Supermolot Neue Cond Black" panose="02000506030000020004" pitchFamily="50" charset="-52"/>
                <a:cs typeface="Times New Roman" pitchFamily="18" charset="0"/>
              </a:rPr>
              <a:t>Мастер отделочных строительных и декоративных работ</a:t>
            </a:r>
            <a:endParaRPr lang="ru-RU" sz="4400" dirty="0">
              <a:latin typeface="TT Supermolot Neue Cond Black" panose="02000506030000020004" pitchFamily="50" charset="-52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15905" y="2175565"/>
            <a:ext cx="358623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atin typeface="TT Supermolot Neue Cond" panose="02000506020000020004" pitchFamily="50" charset="-52"/>
                <a:cs typeface="Times New Roman" pitchFamily="18" charset="0"/>
              </a:rPr>
              <a:t>Штукатур</a:t>
            </a:r>
          </a:p>
          <a:p>
            <a:pPr algn="ctr"/>
            <a:r>
              <a:rPr lang="ru-RU" sz="2800" dirty="0" smtClean="0">
                <a:latin typeface="TT Supermolot Neue Cond" panose="02000506020000020004" pitchFamily="50" charset="-52"/>
                <a:cs typeface="Times New Roman" pitchFamily="18" charset="0"/>
              </a:rPr>
              <a:t>Облицовщик-плиточник</a:t>
            </a:r>
            <a:endParaRPr lang="ru-RU" sz="2800" dirty="0">
              <a:latin typeface="TT Supermolot Neue Cond" panose="02000506020000020004" pitchFamily="50" charset="-52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01802" y="1795759"/>
            <a:ext cx="2414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T Supermolot Neue DemiBold" panose="02000503030000020004" pitchFamily="50" charset="-52"/>
                <a:cs typeface="Times New Roman" pitchFamily="18" charset="0"/>
              </a:rPr>
              <a:t>Квалификация: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94952" y="1364781"/>
            <a:ext cx="56281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TT Supermolot Neue Cond" panose="02000506020000020004" pitchFamily="50" charset="-52"/>
                <a:cs typeface="Times New Roman" pitchFamily="18" charset="0"/>
              </a:rPr>
              <a:t>Срок обучения на базе 11 </a:t>
            </a:r>
            <a:r>
              <a:rPr lang="ru-RU" sz="2000" dirty="0" err="1" smtClean="0">
                <a:latin typeface="TT Supermolot Neue Cond" panose="02000506020000020004" pitchFamily="50" charset="-52"/>
                <a:cs typeface="Times New Roman" pitchFamily="18" charset="0"/>
              </a:rPr>
              <a:t>кл</a:t>
            </a:r>
            <a:r>
              <a:rPr lang="ru-RU" sz="2000" dirty="0" smtClean="0">
                <a:latin typeface="TT Supermolot Neue Cond" panose="02000506020000020004" pitchFamily="50" charset="-52"/>
                <a:cs typeface="Times New Roman" pitchFamily="18" charset="0"/>
              </a:rPr>
              <a:t>.  (очно (договор)) –  10 мес.</a:t>
            </a:r>
            <a:endParaRPr lang="ru-RU" sz="20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1776129" y="3312858"/>
            <a:ext cx="8639743" cy="3240000"/>
            <a:chOff x="1422400" y="3353498"/>
            <a:chExt cx="8639743" cy="32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42" name="Picture 2" descr="https://mycareer.govvrn.ru/content/catalog_image/professions/66/shtukatur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4"/>
            <a:stretch/>
          </p:blipFill>
          <p:spPr bwMode="auto">
            <a:xfrm>
              <a:off x="1422400" y="3353498"/>
              <a:ext cx="4319742" cy="324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4" name="Picture 4" descr="https://atlaswork.ru/fotoprof/---600x600%5b2%5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2143" y="3353498"/>
              <a:ext cx="4320000" cy="324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s://mycareer.govvrn.ru/content/catalog_image/professions/66/shtukatur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69"/>
            <a:stretch/>
          </p:blipFill>
          <p:spPr bwMode="auto">
            <a:xfrm>
              <a:off x="2682239" y="3353498"/>
              <a:ext cx="3059773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s://atlaswork.ru/fotoprof/---600x600%5b2%5d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02"/>
            <a:stretch/>
          </p:blipFill>
          <p:spPr bwMode="auto">
            <a:xfrm>
              <a:off x="5742014" y="3353498"/>
              <a:ext cx="3300386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727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49" y="0"/>
            <a:ext cx="121659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dirty="0" smtClean="0">
                <a:latin typeface="TT Supermolot Neue Cond Black" panose="02000506030000020004" pitchFamily="50" charset="-52"/>
                <a:cs typeface="Times New Roman" pitchFamily="18" charset="0"/>
              </a:rPr>
              <a:t>Сварщик</a:t>
            </a:r>
            <a:r>
              <a:rPr lang="ru-RU" sz="4400" dirty="0" smtClean="0">
                <a:latin typeface="TT Supermolot Neue Cond Black" panose="02000506030000020004" pitchFamily="50" charset="-52"/>
                <a:cs typeface="Times New Roman" pitchFamily="18" charset="0"/>
              </a:rPr>
              <a:t> </a:t>
            </a:r>
          </a:p>
          <a:p>
            <a:pPr lvl="0" algn="ctr"/>
            <a:r>
              <a:rPr lang="ru-RU" sz="3600" dirty="0" smtClean="0">
                <a:latin typeface="TT Supermolot Neue Cond Black" panose="02000506030000020004" pitchFamily="50" charset="-52"/>
                <a:cs typeface="Times New Roman" pitchFamily="18" charset="0"/>
              </a:rPr>
              <a:t>ручной и частично механизированной сварки (наплавки)</a:t>
            </a:r>
            <a:endParaRPr lang="ru-RU" sz="3600" dirty="0">
              <a:latin typeface="TT Supermolot Neue Cond Black" panose="02000506030000020004" pitchFamily="50" charset="-52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75034" y="1407293"/>
            <a:ext cx="5267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T Supermolot Neue Cond" panose="02000506020000020004" pitchFamily="50" charset="-52"/>
                <a:cs typeface="Times New Roman" pitchFamily="18" charset="0"/>
              </a:rPr>
              <a:t>Срок обучения на базе 9 </a:t>
            </a:r>
            <a:r>
              <a:rPr lang="ru-RU" dirty="0" err="1" smtClean="0">
                <a:latin typeface="TT Supermolot Neue Cond" panose="02000506020000020004" pitchFamily="50" charset="-52"/>
                <a:cs typeface="Times New Roman" pitchFamily="18" charset="0"/>
              </a:rPr>
              <a:t>кл</a:t>
            </a:r>
            <a:r>
              <a:rPr lang="ru-RU" dirty="0" smtClean="0">
                <a:latin typeface="TT Supermolot Neue Cond" panose="02000506020000020004" pitchFamily="50" charset="-52"/>
                <a:cs typeface="Times New Roman" pitchFamily="18" charset="0"/>
              </a:rPr>
              <a:t>.  (очно (договор)) – 2 г. 10 мес.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03675" y="2534655"/>
            <a:ext cx="981069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atin typeface="TT Supermolot Neue Cond" panose="02000506020000020004" pitchFamily="50" charset="-52"/>
                <a:cs typeface="Times New Roman" pitchFamily="18" charset="0"/>
              </a:rPr>
              <a:t>Сварщик ручной дуговой сварки плавящимся покрытым электродом</a:t>
            </a:r>
          </a:p>
          <a:p>
            <a:pPr algn="ctr"/>
            <a:r>
              <a:rPr lang="ru-RU" sz="2800" dirty="0" smtClean="0">
                <a:latin typeface="TT Supermolot Neue Cond" panose="02000506020000020004" pitchFamily="50" charset="-52"/>
                <a:cs typeface="Times New Roman" pitchFamily="18" charset="0"/>
              </a:rPr>
              <a:t>Сварщик частично механизированной сварки плавлением</a:t>
            </a:r>
            <a:endParaRPr lang="ru-RU" sz="2800" dirty="0">
              <a:latin typeface="TT Supermolot Neue Cond" panose="02000506020000020004" pitchFamily="50" charset="-52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01802" y="2154849"/>
            <a:ext cx="2414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T Supermolot Neue DemiBold" panose="02000503030000020004" pitchFamily="50" charset="-52"/>
                <a:cs typeface="Times New Roman" pitchFamily="18" charset="0"/>
              </a:rPr>
              <a:t>Квалификация: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61596" y="1785517"/>
            <a:ext cx="5094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T Supermolot Neue Cond" panose="02000506020000020004" pitchFamily="50" charset="-52"/>
                <a:cs typeface="Times New Roman" pitchFamily="18" charset="0"/>
              </a:rPr>
              <a:t>Срок обучения на базе 11 </a:t>
            </a:r>
            <a:r>
              <a:rPr lang="ru-RU" dirty="0" err="1" smtClean="0">
                <a:latin typeface="TT Supermolot Neue Cond" panose="02000506020000020004" pitchFamily="50" charset="-52"/>
                <a:cs typeface="Times New Roman" pitchFamily="18" charset="0"/>
              </a:rPr>
              <a:t>кл</a:t>
            </a:r>
            <a:r>
              <a:rPr lang="ru-RU" dirty="0" smtClean="0">
                <a:latin typeface="TT Supermolot Neue Cond" panose="02000506020000020004" pitchFamily="50" charset="-52"/>
                <a:cs typeface="Times New Roman" pitchFamily="18" charset="0"/>
              </a:rPr>
              <a:t>.  (очно (договор)) –  10 мес.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1656080" y="3488762"/>
            <a:ext cx="8600400" cy="3240000"/>
            <a:chOff x="1656080" y="3488762"/>
            <a:chExt cx="8600400" cy="32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218" name="Picture 2" descr="https://utstand.ru/wp-content/uploads/2020/03/2_1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3"/>
            <a:stretch/>
          </p:blipFill>
          <p:spPr bwMode="auto">
            <a:xfrm>
              <a:off x="1656080" y="3488762"/>
              <a:ext cx="4287888" cy="324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https://zdesinstrument.ru/wp-content/uploads/2017/11/Svarochnaya-maska-72-768x57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968" y="3488762"/>
              <a:ext cx="4312512" cy="324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s://utstand.ru/wp-content/uploads/2020/03/2_1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74"/>
            <a:stretch/>
          </p:blipFill>
          <p:spPr bwMode="auto">
            <a:xfrm>
              <a:off x="3616960" y="3488762"/>
              <a:ext cx="2327008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s://zdesinstrument.ru/wp-content/uploads/2017/11/Svarochnaya-maska-72-768x577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22"/>
            <a:stretch/>
          </p:blipFill>
          <p:spPr bwMode="auto">
            <a:xfrm>
              <a:off x="5943968" y="3488762"/>
              <a:ext cx="2935872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577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49" y="0"/>
            <a:ext cx="121659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atin typeface="TT Supermolot Neue Cond Black" panose="02000506030000020004" pitchFamily="50" charset="-52"/>
                <a:cs typeface="Times New Roman" pitchFamily="18" charset="0"/>
              </a:rPr>
              <a:t>Лаборант по контролю качества сырья, реактивов, промежуточных продуктов, готовой продукции , отходов производства (по отраслям)</a:t>
            </a:r>
            <a:endParaRPr lang="ru-RU" sz="4000" dirty="0">
              <a:latin typeface="TT Supermolot Neue Cond Black" panose="02000506030000020004" pitchFamily="50" charset="-52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06951" y="2606453"/>
            <a:ext cx="46041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atin typeface="TT Supermolot Neue Cond" panose="02000506020000020004" pitchFamily="50" charset="-52"/>
                <a:cs typeface="Times New Roman" pitchFamily="18" charset="0"/>
              </a:rPr>
              <a:t>Лаборант химического анализа</a:t>
            </a:r>
          </a:p>
          <a:p>
            <a:pPr algn="ctr"/>
            <a:r>
              <a:rPr lang="ru-RU" sz="2800" dirty="0" smtClean="0">
                <a:latin typeface="TT Supermolot Neue Cond" panose="02000506020000020004" pitchFamily="50" charset="-52"/>
                <a:cs typeface="Times New Roman" pitchFamily="18" charset="0"/>
              </a:rPr>
              <a:t>Пробоотборщик</a:t>
            </a:r>
            <a:endParaRPr lang="ru-RU" sz="2800" dirty="0">
              <a:latin typeface="TT Supermolot Neue Cond" panose="02000506020000020004" pitchFamily="50" charset="-52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01802" y="2226647"/>
            <a:ext cx="2414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T Supermolot Neue DemiBold" panose="02000503030000020004" pitchFamily="50" charset="-52"/>
                <a:cs typeface="Times New Roman" pitchFamily="18" charset="0"/>
              </a:rPr>
              <a:t>Квалификация: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61596" y="1857315"/>
            <a:ext cx="5094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T Supermolot Neue Cond" panose="02000506020000020004" pitchFamily="50" charset="-52"/>
                <a:cs typeface="Times New Roman" pitchFamily="18" charset="0"/>
              </a:rPr>
              <a:t>Срок обучения на базе 11 </a:t>
            </a:r>
            <a:r>
              <a:rPr lang="ru-RU" dirty="0" err="1" smtClean="0">
                <a:latin typeface="TT Supermolot Neue Cond" panose="02000506020000020004" pitchFamily="50" charset="-52"/>
                <a:cs typeface="Times New Roman" pitchFamily="18" charset="0"/>
              </a:rPr>
              <a:t>кл</a:t>
            </a:r>
            <a:r>
              <a:rPr lang="ru-RU" dirty="0" smtClean="0">
                <a:latin typeface="TT Supermolot Neue Cond" panose="02000506020000020004" pitchFamily="50" charset="-52"/>
                <a:cs typeface="Times New Roman" pitchFamily="18" charset="0"/>
              </a:rPr>
              <a:t>.  (очно (договор)) –  10 мес.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1377661" y="3560560"/>
            <a:ext cx="9205381" cy="3060000"/>
            <a:chOff x="1377661" y="3560560"/>
            <a:chExt cx="9205381" cy="306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194" name="Picture 2" descr="https://static.wixstatic.com/media/399ddc_e8fcede1a8124a349e95c2cf0268e321.jpg/v1/fit/w_2500,h_1330,al_c/399ddc_e8fcede1a8124a349e95c2cf0268e32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7661" y="3560560"/>
              <a:ext cx="4589999" cy="306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https://knopka.kz/files/images/items/24/24603z39511f6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7660" y="3560560"/>
              <a:ext cx="4615382" cy="306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s://static.wixstatic.com/media/399ddc_e8fcede1a8124a349e95c2cf0268e321.jpg/v1/fit/w_2500,h_1330,al_c/399ddc_e8fcede1a8124a349e95c2cf0268e32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06"/>
            <a:stretch/>
          </p:blipFill>
          <p:spPr bwMode="auto">
            <a:xfrm>
              <a:off x="3007360" y="3560560"/>
              <a:ext cx="2960300" cy="30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s://knopka.kz/files/images/items/24/24603z39511f60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198"/>
            <a:stretch/>
          </p:blipFill>
          <p:spPr bwMode="auto">
            <a:xfrm>
              <a:off x="5967660" y="3560560"/>
              <a:ext cx="3267780" cy="30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9190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86393"/>
            <a:ext cx="121659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dirty="0" smtClean="0">
                <a:latin typeface="TT Supermolot Neue Cond Black" panose="02000506030000020004" pitchFamily="50" charset="-52"/>
                <a:cs typeface="Times New Roman" pitchFamily="18" charset="0"/>
              </a:rPr>
              <a:t>Оператор нефтяных и газовых скважин</a:t>
            </a:r>
            <a:endParaRPr lang="ru-RU" sz="4800" dirty="0">
              <a:latin typeface="TT Supermolot Neue Cond Black" panose="02000506030000020004" pitchFamily="50" charset="-52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15867" y="1253404"/>
            <a:ext cx="67342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TT Supermolot Neue Cond" panose="02000506020000020004" pitchFamily="50" charset="-52"/>
                <a:cs typeface="Times New Roman" pitchFamily="18" charset="0"/>
              </a:rPr>
              <a:t>Срок обучения на базе 9 </a:t>
            </a:r>
            <a:r>
              <a:rPr lang="ru-RU" sz="2000" dirty="0" err="1" smtClean="0">
                <a:latin typeface="TT Supermolot Neue Cond" panose="02000506020000020004" pitchFamily="50" charset="-52"/>
                <a:cs typeface="Times New Roman" pitchFamily="18" charset="0"/>
              </a:rPr>
              <a:t>кл</a:t>
            </a:r>
            <a:r>
              <a:rPr lang="ru-RU" sz="2000" dirty="0" smtClean="0">
                <a:latin typeface="TT Supermolot Neue Cond" panose="02000506020000020004" pitchFamily="50" charset="-52"/>
                <a:cs typeface="Times New Roman" pitchFamily="18" charset="0"/>
              </a:rPr>
              <a:t>.  (очно (бюджет, договор)) – 2 г. 10 мес.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37860" y="2069334"/>
            <a:ext cx="52902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atin typeface="TT Supermolot Neue Cond" panose="02000506020000020004" pitchFamily="50" charset="-52"/>
                <a:cs typeface="Times New Roman" pitchFamily="18" charset="0"/>
              </a:rPr>
              <a:t>Оператор по добыче нефти и газа</a:t>
            </a:r>
          </a:p>
          <a:p>
            <a:pPr algn="ctr"/>
            <a:r>
              <a:rPr lang="ru-RU" sz="2800" dirty="0" smtClean="0">
                <a:latin typeface="TT Supermolot Neue Cond" panose="02000506020000020004" pitchFamily="50" charset="-52"/>
                <a:cs typeface="Times New Roman" pitchFamily="18" charset="0"/>
              </a:rPr>
              <a:t>Оператор по исследованию скважин</a:t>
            </a:r>
            <a:endParaRPr lang="ru-RU" sz="2800" dirty="0">
              <a:latin typeface="TT Supermolot Neue Cond" panose="02000506020000020004" pitchFamily="50" charset="-52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75753" y="1689528"/>
            <a:ext cx="2414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T Supermolot Neue DemiBold" panose="02000503030000020004" pitchFamily="50" charset="-52"/>
                <a:cs typeface="Times New Roman" pitchFamily="18" charset="0"/>
              </a:rPr>
              <a:t>Квалификация: </a:t>
            </a:r>
            <a:endParaRPr lang="ru-RU" sz="24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1290320" y="3240686"/>
            <a:ext cx="9716481" cy="3240000"/>
            <a:chOff x="1290320" y="3403246"/>
            <a:chExt cx="9716481" cy="32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170" name="Picture 2" descr="https://opt-1399009.ssl.1c-bitrix-cdn.ru/upload/iblock/7fe/7fe2fce71fb57c1c3701d08344237979.jpg?157319334214596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7" r="10720"/>
            <a:stretch/>
          </p:blipFill>
          <p:spPr bwMode="auto">
            <a:xfrm>
              <a:off x="1290320" y="3403246"/>
              <a:ext cx="4856480" cy="324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https://moskva-tr.gazprom.ru/d/story/8d/397/img_209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6800" y="3403246"/>
              <a:ext cx="4860001" cy="324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s://opt-1399009.ssl.1c-bitrix-cdn.ru/upload/iblock/7fe/7fe2fce71fb57c1c3701d08344237979.jpg?157319334214596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05" r="10720"/>
            <a:stretch/>
          </p:blipFill>
          <p:spPr bwMode="auto">
            <a:xfrm>
              <a:off x="3037840" y="3403246"/>
              <a:ext cx="3108960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s://moskva-tr.gazprom.ru/d/story/8d/397/img_209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674"/>
            <a:stretch/>
          </p:blipFill>
          <p:spPr bwMode="auto">
            <a:xfrm>
              <a:off x="6146801" y="3403246"/>
              <a:ext cx="2834640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116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_slayd_UGTU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46993" r="48164" b="8766"/>
          <a:stretch/>
        </p:blipFill>
        <p:spPr>
          <a:xfrm>
            <a:off x="313653" y="3228494"/>
            <a:ext cx="6160274" cy="3145363"/>
          </a:xfrm>
          <a:prstGeom prst="round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334517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 smtClean="0">
                <a:latin typeface="TT Supermolot Neue Black" panose="02000503030000020004" pitchFamily="50" charset="-52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 </a:t>
            </a:r>
            <a:endParaRPr lang="ru-RU" sz="2800" dirty="0" smtClean="0">
              <a:latin typeface="TT Supermolot Neue Black" panose="02000503030000020004" pitchFamily="50" charset="-52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03490" y="3250982"/>
            <a:ext cx="54475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T Supermolot Neue DemiBold" panose="02000503030000020004" pitchFamily="50" charset="-52"/>
                <a:cs typeface="Times New Roman" pitchFamily="18" charset="0"/>
              </a:rPr>
              <a:t>В </a:t>
            </a:r>
            <a:r>
              <a:rPr lang="ru-RU" sz="3200" dirty="0" smtClean="0">
                <a:latin typeface="TT Supermolot Neue DemiBold" panose="02000503030000020004" pitchFamily="50" charset="-52"/>
                <a:cs typeface="Times New Roman" pitchFamily="18" charset="0"/>
              </a:rPr>
              <a:t>состав университета входит индустриальный институт среднего профессионального образования.</a:t>
            </a:r>
            <a:endParaRPr lang="ru-RU" sz="3200" dirty="0" smtClean="0">
              <a:latin typeface="TT Supermolot Neue DemiBold" panose="02000503030000020004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049" y="1411735"/>
            <a:ext cx="1216595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>
                <a:latin typeface="TT Supermolot Neue Black" panose="02000503030000020004" pitchFamily="50" charset="-52"/>
                <a:cs typeface="Times New Roman" pitchFamily="18" charset="0"/>
              </a:rPr>
              <a:t>«</a:t>
            </a:r>
            <a:r>
              <a:rPr lang="ru-RU" sz="4400" dirty="0" err="1">
                <a:latin typeface="TT Supermolot Neue Black" panose="02000503030000020004" pitchFamily="50" charset="-52"/>
                <a:cs typeface="Times New Roman" pitchFamily="18" charset="0"/>
              </a:rPr>
              <a:t>Ухтинский</a:t>
            </a:r>
            <a:r>
              <a:rPr lang="ru-RU" sz="4400" dirty="0">
                <a:latin typeface="TT Supermolot Neue Black" panose="02000503030000020004" pitchFamily="50" charset="-52"/>
                <a:cs typeface="Times New Roman" pitchFamily="18" charset="0"/>
              </a:rPr>
              <a:t> Государственный Технический Университет»</a:t>
            </a:r>
            <a:endParaRPr lang="ru-RU" sz="4400" dirty="0">
              <a:latin typeface="TT Supermolot Neue Black" panose="02000503030000020004" pitchFamily="50" charset="-5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6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13" y="0"/>
            <a:ext cx="122258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 smtClean="0">
                <a:latin typeface="TT Supermolot Neue Cond Black" panose="02000506030000020004" pitchFamily="50" charset="-52"/>
                <a:cs typeface="Times New Roman" pitchFamily="18" charset="0"/>
              </a:rPr>
              <a:t>Бурильщик</a:t>
            </a:r>
          </a:p>
          <a:p>
            <a:pPr lvl="0" algn="ctr"/>
            <a:r>
              <a:rPr lang="ru-RU" sz="4400" dirty="0" smtClean="0">
                <a:latin typeface="TT Supermolot Neue Cond Black" panose="02000506030000020004" pitchFamily="50" charset="-52"/>
                <a:cs typeface="Times New Roman" pitchFamily="18" charset="0"/>
              </a:rPr>
              <a:t>эксплуатационных и разведочных скважин</a:t>
            </a:r>
            <a:endParaRPr lang="ru-RU" sz="4400" dirty="0">
              <a:latin typeface="TT Supermolot Neue Cond Black" panose="02000506030000020004" pitchFamily="50" charset="-52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446" y="2147385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T Supermolot Neue Cond" panose="02000506020000020004" pitchFamily="50" charset="-52"/>
                <a:cs typeface="Times New Roman" pitchFamily="18" charset="0"/>
              </a:rPr>
              <a:t>Помощник бурильщика эксплуатационного и разведочного бурения скважин на нефть и газ (первый)</a:t>
            </a:r>
          </a:p>
          <a:p>
            <a:pPr algn="ctr"/>
            <a:r>
              <a:rPr lang="ru-RU" sz="2400" dirty="0">
                <a:latin typeface="TT Supermolot Neue Cond" panose="02000506020000020004" pitchFamily="50" charset="-52"/>
                <a:cs typeface="Times New Roman" pitchFamily="18" charset="0"/>
              </a:rPr>
              <a:t>Помощник бурильщика эксплуатационного и разведочного бурения скважин на нефть и газ </a:t>
            </a:r>
            <a:r>
              <a:rPr lang="ru-RU" sz="2400" dirty="0" smtClean="0">
                <a:latin typeface="TT Supermolot Neue Cond" panose="02000506020000020004" pitchFamily="50" charset="-52"/>
                <a:cs typeface="Times New Roman" pitchFamily="18" charset="0"/>
              </a:rPr>
              <a:t>(второй)</a:t>
            </a:r>
            <a:endParaRPr lang="ru-RU" sz="2400" dirty="0">
              <a:latin typeface="TT Supermolot Neue Cond" panose="02000506020000020004" pitchFamily="50" charset="-52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12224" y="1790022"/>
            <a:ext cx="2414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T Supermolot Neue DemiBold" panose="02000503030000020004" pitchFamily="50" charset="-52"/>
                <a:cs typeface="Times New Roman" pitchFamily="18" charset="0"/>
              </a:rPr>
              <a:t>Квалификация: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05374" y="1380184"/>
            <a:ext cx="56281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TT Supermolot Neue Cond" panose="02000506020000020004" pitchFamily="50" charset="-52"/>
                <a:cs typeface="Times New Roman" pitchFamily="18" charset="0"/>
              </a:rPr>
              <a:t>Срок обучения на базе 11 </a:t>
            </a:r>
            <a:r>
              <a:rPr lang="ru-RU" sz="2000" dirty="0" err="1" smtClean="0">
                <a:latin typeface="TT Supermolot Neue Cond" panose="02000506020000020004" pitchFamily="50" charset="-52"/>
                <a:cs typeface="Times New Roman" pitchFamily="18" charset="0"/>
              </a:rPr>
              <a:t>кл</a:t>
            </a:r>
            <a:r>
              <a:rPr lang="ru-RU" sz="2000" dirty="0" smtClean="0">
                <a:latin typeface="TT Supermolot Neue Cond" panose="02000506020000020004" pitchFamily="50" charset="-52"/>
                <a:cs typeface="Times New Roman" pitchFamily="18" charset="0"/>
              </a:rPr>
              <a:t>.  (очно (договор)) –  10 мес.</a:t>
            </a:r>
            <a:endParaRPr lang="ru-RU" sz="20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1799446" y="3808485"/>
            <a:ext cx="8648160" cy="2880000"/>
            <a:chOff x="1799446" y="3808485"/>
            <a:chExt cx="8648160" cy="288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146" name="Picture 2" descr="https://avatars.mds.yandex.net/get-zen_doc/1864855/pub_5d551a8ea2d6ed00adfa79a3_5d5564bb98fe7900ad87ddc3/scale_120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446" y="3808485"/>
              <a:ext cx="4320000" cy="288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https://mtdata.ru/u17/photo580E/20122338781-0/original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" r="2166"/>
            <a:stretch/>
          </p:blipFill>
          <p:spPr bwMode="auto">
            <a:xfrm>
              <a:off x="6119446" y="3808485"/>
              <a:ext cx="4328160" cy="288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avatars.mds.yandex.net/get-zen_doc/1864855/pub_5d551a8ea2d6ed00adfa79a3_5d5564bb98fe7900ad87ddc3/scale_1200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33"/>
            <a:stretch/>
          </p:blipFill>
          <p:spPr bwMode="auto">
            <a:xfrm>
              <a:off x="3403600" y="3808485"/>
              <a:ext cx="2715846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https://mtdata.ru/u17/photo580E/20122338781-0/original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" r="27956"/>
            <a:stretch/>
          </p:blipFill>
          <p:spPr bwMode="auto">
            <a:xfrm>
              <a:off x="6119446" y="3808485"/>
              <a:ext cx="3146474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9411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074" y="233562"/>
            <a:ext cx="121659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dirty="0" smtClean="0">
                <a:latin typeface="TT Supermolot Neue Cond Black" panose="02000506030000020004" pitchFamily="50" charset="-52"/>
                <a:cs typeface="Times New Roman" pitchFamily="18" charset="0"/>
              </a:rPr>
              <a:t>Машинист буровых установок</a:t>
            </a:r>
            <a:endParaRPr lang="ru-RU" sz="4800" dirty="0">
              <a:latin typeface="TT Supermolot Neue Cond Black" panose="02000506030000020004" pitchFamily="50" charset="-52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049" y="1916502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T Supermolot Neue Cond" panose="02000506020000020004" pitchFamily="50" charset="-52"/>
                <a:cs typeface="Times New Roman" pitchFamily="18" charset="0"/>
              </a:rPr>
              <a:t>Машинист </a:t>
            </a:r>
            <a:r>
              <a:rPr lang="ru-RU" sz="2800" dirty="0">
                <a:latin typeface="TT Supermolot Neue Cond" panose="02000506020000020004" pitchFamily="50" charset="-52"/>
                <a:cs typeface="Times New Roman" pitchFamily="18" charset="0"/>
              </a:rPr>
              <a:t>б</a:t>
            </a:r>
            <a:r>
              <a:rPr lang="ru-RU" sz="2800" dirty="0" smtClean="0">
                <a:latin typeface="TT Supermolot Neue Cond" panose="02000506020000020004" pitchFamily="50" charset="-52"/>
                <a:cs typeface="Times New Roman" pitchFamily="18" charset="0"/>
              </a:rPr>
              <a:t>уровых установок на нефть и газ</a:t>
            </a:r>
          </a:p>
          <a:p>
            <a:pPr algn="ctr"/>
            <a:r>
              <a:rPr lang="ru-RU" sz="2800" dirty="0">
                <a:latin typeface="TT Supermolot Neue Cond" panose="02000506020000020004" pitchFamily="50" charset="-52"/>
                <a:cs typeface="Times New Roman" pitchFamily="18" charset="0"/>
              </a:rPr>
              <a:t>С</a:t>
            </a:r>
            <a:r>
              <a:rPr lang="ru-RU" sz="2800" dirty="0" smtClean="0">
                <a:latin typeface="TT Supermolot Neue Cond" panose="02000506020000020004" pitchFamily="50" charset="-52"/>
                <a:cs typeface="Times New Roman" pitchFamily="18" charset="0"/>
              </a:rPr>
              <a:t>лесарь по обслуживанию буровых установок</a:t>
            </a:r>
            <a:endParaRPr lang="ru-RU" sz="2800" dirty="0">
              <a:latin typeface="TT Supermolot Neue Cond" panose="02000506020000020004" pitchFamily="50" charset="-52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14827" y="1536697"/>
            <a:ext cx="2414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T Supermolot Neue DemiBold" panose="02000503030000020004" pitchFamily="50" charset="-52"/>
                <a:cs typeface="Times New Roman" pitchFamily="18" charset="0"/>
              </a:rPr>
              <a:t>Квалификация: 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07977" y="1100573"/>
            <a:ext cx="56281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TT Supermolot Neue Cond" panose="02000506020000020004" pitchFamily="50" charset="-52"/>
                <a:cs typeface="Times New Roman" pitchFamily="18" charset="0"/>
              </a:rPr>
              <a:t>Срок обучения на базе 11 </a:t>
            </a:r>
            <a:r>
              <a:rPr lang="ru-RU" sz="2000" dirty="0" err="1" smtClean="0">
                <a:latin typeface="TT Supermolot Neue Cond" panose="02000506020000020004" pitchFamily="50" charset="-52"/>
                <a:cs typeface="Times New Roman" pitchFamily="18" charset="0"/>
              </a:rPr>
              <a:t>кл</a:t>
            </a:r>
            <a:r>
              <a:rPr lang="ru-RU" sz="2000" dirty="0" smtClean="0">
                <a:latin typeface="TT Supermolot Neue Cond" panose="02000506020000020004" pitchFamily="50" charset="-52"/>
                <a:cs typeface="Times New Roman" pitchFamily="18" charset="0"/>
              </a:rPr>
              <a:t>.  (очно (договор)) –  10 мес.</a:t>
            </a:r>
            <a:endParaRPr lang="ru-RU" sz="20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275541" y="3148814"/>
            <a:ext cx="9640918" cy="3240000"/>
            <a:chOff x="1281978" y="3148814"/>
            <a:chExt cx="9640918" cy="32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122" name="Picture 2" descr="https://cdn.bitrix24.ru/b517637/landing/d9a/d9ae13ec2662d3ee483d9dbd0f047c86/Mashinist+burovoy+ustanovki+ufp+ytanm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978" y="3148814"/>
              <a:ext cx="4840071" cy="324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https://www.21.by/pub/news/2016/10/1476780170874787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68"/>
            <a:stretch/>
          </p:blipFill>
          <p:spPr bwMode="auto">
            <a:xfrm>
              <a:off x="6122049" y="3148814"/>
              <a:ext cx="4800847" cy="324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cdn.bitrix24.ru/b517637/landing/d9a/d9ae13ec2662d3ee483d9dbd0f047c86/Mashinist+burovoy+ustanovki+ufp+ytanm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78"/>
            <a:stretch/>
          </p:blipFill>
          <p:spPr bwMode="auto">
            <a:xfrm>
              <a:off x="2936240" y="3148814"/>
              <a:ext cx="3185809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s://www.21.by/pub/news/2016/10/1476780170874787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58"/>
            <a:stretch/>
          </p:blipFill>
          <p:spPr bwMode="auto">
            <a:xfrm>
              <a:off x="6122049" y="3148814"/>
              <a:ext cx="3164191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0619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3853"/>
            <a:ext cx="121659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dirty="0" smtClean="0">
                <a:latin typeface="TT Supermolot Neue Cond Black" panose="02000506030000020004" pitchFamily="50" charset="-52"/>
                <a:cs typeface="Times New Roman" pitchFamily="18" charset="0"/>
              </a:rPr>
              <a:t>Автомеханик</a:t>
            </a:r>
            <a:endParaRPr lang="ru-RU" sz="5400" dirty="0">
              <a:latin typeface="TT Supermolot Neue Cond Black" panose="02000506030000020004" pitchFamily="50" charset="-52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3427" y="1848654"/>
            <a:ext cx="489909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atin typeface="TT Supermolot Neue Cond" panose="02000506020000020004" pitchFamily="50" charset="-52"/>
                <a:cs typeface="Times New Roman" pitchFamily="18" charset="0"/>
              </a:rPr>
              <a:t>Слесарь по ремонту автомобилей</a:t>
            </a:r>
          </a:p>
          <a:p>
            <a:pPr algn="ctr"/>
            <a:r>
              <a:rPr lang="ru-RU" sz="2800" dirty="0" smtClean="0">
                <a:latin typeface="TT Supermolot Neue Cond" panose="02000506020000020004" pitchFamily="50" charset="-52"/>
                <a:cs typeface="Times New Roman" pitchFamily="18" charset="0"/>
              </a:rPr>
              <a:t>Водитель автомобиля</a:t>
            </a:r>
          </a:p>
          <a:p>
            <a:pPr algn="ctr"/>
            <a:r>
              <a:rPr lang="ru-RU" sz="2800" dirty="0" smtClean="0">
                <a:latin typeface="TT Supermolot Neue Cond" panose="02000506020000020004" pitchFamily="50" charset="-52"/>
                <a:cs typeface="Times New Roman" pitchFamily="18" charset="0"/>
              </a:rPr>
              <a:t>Оператор заправочной станции</a:t>
            </a:r>
            <a:endParaRPr lang="ru-RU" sz="2800" dirty="0">
              <a:latin typeface="TT Supermolot Neue Cond" panose="02000506020000020004" pitchFamily="50" charset="-52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75753" y="1468848"/>
            <a:ext cx="2414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T Supermolot Neue DemiBold" panose="02000503030000020004" pitchFamily="50" charset="-52"/>
                <a:cs typeface="Times New Roman" pitchFamily="18" charset="0"/>
              </a:rPr>
              <a:t>Квалификация: 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68903" y="1007183"/>
            <a:ext cx="56281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TT Supermolot Neue Cond" panose="02000506020000020004" pitchFamily="50" charset="-52"/>
                <a:cs typeface="Times New Roman" pitchFamily="18" charset="0"/>
              </a:rPr>
              <a:t>Срок обучения на базе 11 </a:t>
            </a:r>
            <a:r>
              <a:rPr lang="ru-RU" sz="2000" dirty="0" err="1" smtClean="0">
                <a:latin typeface="TT Supermolot Neue Cond" panose="02000506020000020004" pitchFamily="50" charset="-52"/>
                <a:cs typeface="Times New Roman" pitchFamily="18" charset="0"/>
              </a:rPr>
              <a:t>кл</a:t>
            </a:r>
            <a:r>
              <a:rPr lang="ru-RU" sz="2000" dirty="0" smtClean="0">
                <a:latin typeface="TT Supermolot Neue Cond" panose="02000506020000020004" pitchFamily="50" charset="-52"/>
                <a:cs typeface="Times New Roman" pitchFamily="18" charset="0"/>
              </a:rPr>
              <a:t>.  (очно (договор)) –  10 мес.</a:t>
            </a:r>
            <a:endParaRPr lang="ru-RU" sz="20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234946" y="3356148"/>
            <a:ext cx="9722108" cy="3240000"/>
            <a:chOff x="585193" y="3356148"/>
            <a:chExt cx="9722108" cy="32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098" name="Picture 2" descr="https://knopka.kz/files/images/items/23/23732z18e8c92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93" y="3356148"/>
              <a:ext cx="4864863" cy="324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https://b2.static.userimages.ru/img/2/a/8/ce6f8646445b1a2e9de857db0d1ff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264" y="3356148"/>
              <a:ext cx="4863037" cy="324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knopka.kz/files/images/items/23/23732z18e8c924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68"/>
            <a:stretch/>
          </p:blipFill>
          <p:spPr bwMode="auto">
            <a:xfrm>
              <a:off x="2753360" y="3356148"/>
              <a:ext cx="2696696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s://b2.static.userimages.ru/img/2/a/8/ce6f8646445b1a2e9de857db0d1ff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874"/>
            <a:stretch/>
          </p:blipFill>
          <p:spPr bwMode="auto">
            <a:xfrm>
              <a:off x="5444265" y="3356148"/>
              <a:ext cx="3069816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4058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49" y="279399"/>
            <a:ext cx="121659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dirty="0" smtClean="0">
                <a:latin typeface="TT Supermolot Neue Cond Black" panose="02000506030000020004" pitchFamily="50" charset="-52"/>
                <a:cs typeface="Times New Roman" pitchFamily="18" charset="0"/>
              </a:rPr>
              <a:t>Слесарь по ремонту строительных машин</a:t>
            </a:r>
            <a:endParaRPr lang="ru-RU" sz="4800" dirty="0">
              <a:latin typeface="TT Supermolot Neue Cond Black" panose="02000506030000020004" pitchFamily="50" charset="-52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52328" y="1941393"/>
            <a:ext cx="911339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atin typeface="TT Supermolot Neue Cond" panose="02000506020000020004" pitchFamily="50" charset="-52"/>
                <a:cs typeface="Times New Roman" pitchFamily="18" charset="0"/>
              </a:rPr>
              <a:t>Слесарь по ремонту дорожно-строительных машин и тракторов</a:t>
            </a:r>
          </a:p>
          <a:p>
            <a:pPr algn="ctr"/>
            <a:r>
              <a:rPr lang="ru-RU" sz="2800" dirty="0" smtClean="0">
                <a:latin typeface="TT Supermolot Neue Cond" panose="02000506020000020004" pitchFamily="50" charset="-52"/>
                <a:cs typeface="Times New Roman" pitchFamily="18" charset="0"/>
              </a:rPr>
              <a:t>Электрогазосварщик</a:t>
            </a:r>
            <a:endParaRPr lang="ru-RU" sz="2800" dirty="0">
              <a:latin typeface="TT Supermolot Neue Cond" panose="02000506020000020004" pitchFamily="50" charset="-52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01802" y="1551011"/>
            <a:ext cx="2414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T Supermolot Neue DemiBold" panose="02000503030000020004" pitchFamily="50" charset="-52"/>
                <a:cs typeface="Times New Roman" pitchFamily="18" charset="0"/>
              </a:rPr>
              <a:t>Квалификация: 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94952" y="1110396"/>
            <a:ext cx="56281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TT Supermolot Neue Cond" panose="02000506020000020004" pitchFamily="50" charset="-52"/>
                <a:cs typeface="Times New Roman" pitchFamily="18" charset="0"/>
              </a:rPr>
              <a:t>Срок обучения на базе 11 </a:t>
            </a:r>
            <a:r>
              <a:rPr lang="ru-RU" sz="2000" dirty="0" err="1" smtClean="0">
                <a:latin typeface="TT Supermolot Neue Cond" panose="02000506020000020004" pitchFamily="50" charset="-52"/>
                <a:cs typeface="Times New Roman" pitchFamily="18" charset="0"/>
              </a:rPr>
              <a:t>кл</a:t>
            </a:r>
            <a:r>
              <a:rPr lang="ru-RU" sz="2000" dirty="0" smtClean="0">
                <a:latin typeface="TT Supermolot Neue Cond" panose="02000506020000020004" pitchFamily="50" charset="-52"/>
                <a:cs typeface="Times New Roman" pitchFamily="18" charset="0"/>
              </a:rPr>
              <a:t>.  (очно (договор)) –  10 мес.</a:t>
            </a:r>
            <a:endParaRPr lang="ru-RU" sz="2000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350520" y="3098538"/>
            <a:ext cx="11441420" cy="3244464"/>
            <a:chOff x="350520" y="3098538"/>
            <a:chExt cx="11441420" cy="32444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074" name="Picture 2" descr="https://postupi.online/images/images1366/20/187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3"/>
            <a:stretch/>
          </p:blipFill>
          <p:spPr bwMode="auto">
            <a:xfrm>
              <a:off x="350520" y="3103002"/>
              <a:ext cx="5720490" cy="3240000"/>
            </a:xfrm>
            <a:prstGeom prst="round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http://s3-us-west-2.amazonaws.com/jobcorps.gov/2017-06/JC_Career_Heavy-Construction-Equipment-Mechanic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4252" y="3102896"/>
              <a:ext cx="5737688" cy="3240106"/>
            </a:xfrm>
            <a:prstGeom prst="round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ttps://postupi.online/images/images1366/20/187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82" r="1"/>
            <a:stretch/>
          </p:blipFill>
          <p:spPr bwMode="auto">
            <a:xfrm>
              <a:off x="2331720" y="3098644"/>
              <a:ext cx="3739290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s3-us-west-2.amazonaws.com/jobcorps.gov/2017-06/JC_Career_Heavy-Construction-Equipment-Mechanic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119"/>
            <a:stretch/>
          </p:blipFill>
          <p:spPr bwMode="auto">
            <a:xfrm>
              <a:off x="6054252" y="3098538"/>
              <a:ext cx="3607908" cy="3240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1532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39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74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2"/>
          <a:stretch/>
        </p:blipFill>
        <p:spPr>
          <a:xfrm>
            <a:off x="0" y="2895600"/>
            <a:ext cx="12192000" cy="3962400"/>
          </a:xfrm>
          <a:prstGeom prst="rect">
            <a:avLst/>
          </a:prstGeom>
        </p:spPr>
      </p:pic>
      <p:pic>
        <p:nvPicPr>
          <p:cNvPr id="3" name="Рисунок 2" descr="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5" b="57374"/>
          <a:stretch/>
        </p:blipFill>
        <p:spPr>
          <a:xfrm>
            <a:off x="5928360" y="0"/>
            <a:ext cx="6263640" cy="29233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4540" y="184381"/>
            <a:ext cx="60169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T Supermolot Neue DemiBold" panose="02000503030000020004" pitchFamily="50" charset="-52"/>
                <a:cs typeface="Times New Roman" pitchFamily="18" charset="0"/>
              </a:rPr>
              <a:t>И</a:t>
            </a:r>
            <a:r>
              <a:rPr lang="ru-RU" sz="3200" dirty="0" smtClean="0">
                <a:latin typeface="TT Supermolot Neue DemiBold" panose="02000503030000020004" pitchFamily="50" charset="-52"/>
                <a:cs typeface="Times New Roman" pitchFamily="18" charset="0"/>
              </a:rPr>
              <a:t>ндустриальный институт среднего профессионального образования включает в себя следующие учебные подразделения</a:t>
            </a:r>
            <a:r>
              <a:rPr lang="ru-RU" sz="3200" dirty="0">
                <a:latin typeface="TT Supermolot Neue DemiBold" panose="02000503030000020004" pitchFamily="50" charset="-52"/>
                <a:cs typeface="Times New Roman" pitchFamily="18" charset="0"/>
              </a:rPr>
              <a:t>:</a:t>
            </a:r>
            <a:endParaRPr lang="ru-RU" sz="3200" dirty="0" smtClean="0">
              <a:latin typeface="TT Supermolot Neue DemiBold" panose="0200050303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2998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049" y="3596640"/>
            <a:ext cx="1216595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 smtClean="0">
                <a:latin typeface="TT Supermolot Neue DemiBold" panose="02000503030000020004" pitchFamily="50" charset="-52"/>
                <a:cs typeface="Times New Roman" pitchFamily="18" charset="0"/>
              </a:rPr>
              <a:t>Среднее профессиональное образование</a:t>
            </a:r>
          </a:p>
          <a:p>
            <a:pPr lvl="0" algn="ctr"/>
            <a:r>
              <a:rPr lang="ru-RU" sz="4400" dirty="0" smtClean="0">
                <a:latin typeface="TT Supermolot Neue DemiBold" panose="02000503030000020004" pitchFamily="50" charset="-52"/>
                <a:cs typeface="Times New Roman" pitchFamily="18" charset="0"/>
              </a:rPr>
              <a:t>по программам подготовки специалистов среднего звена</a:t>
            </a:r>
            <a:endParaRPr lang="ru-RU" sz="4400" dirty="0">
              <a:latin typeface="TT Supermolot Neue DemiBold" panose="02000503030000020004" pitchFamily="50" charset="-52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158240"/>
            <a:ext cx="1216595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600" spc="200" dirty="0" smtClean="0">
                <a:latin typeface="TT Supermolot Neue Black" panose="02000503030000020004" pitchFamily="50" charset="-52"/>
                <a:cs typeface="Times New Roman" pitchFamily="18" charset="0"/>
              </a:rPr>
              <a:t>ПЕРЕЧЕНЬ СПЕЦИАЛЬНОСТЕЙ</a:t>
            </a:r>
            <a:endParaRPr lang="ru-RU" sz="6600" spc="200" dirty="0">
              <a:latin typeface="TT Supermolot Neue Black" panose="02000503030000020004" pitchFamily="50" charset="-5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96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0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3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0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1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425</Words>
  <Application>Microsoft Office PowerPoint</Application>
  <PresentationFormat>Широкоэкранный</PresentationFormat>
  <Paragraphs>62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TT Supermolot Neue DemiBold</vt:lpstr>
      <vt:lpstr>Times New Roman</vt:lpstr>
      <vt:lpstr>Calibri Light</vt:lpstr>
      <vt:lpstr>Calibri</vt:lpstr>
      <vt:lpstr>TT Supermolot Neue Cond Black</vt:lpstr>
      <vt:lpstr>TT Supermolot Neue Black</vt:lpstr>
      <vt:lpstr>TT Supermolot Neue Cond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Артем Стрекаловский</dc:creator>
  <cp:lastModifiedBy>Артем Стрекаловский</cp:lastModifiedBy>
  <cp:revision>23</cp:revision>
  <dcterms:created xsi:type="dcterms:W3CDTF">2020-04-24T18:36:44Z</dcterms:created>
  <dcterms:modified xsi:type="dcterms:W3CDTF">2020-04-30T19:15:11Z</dcterms:modified>
</cp:coreProperties>
</file>