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8965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Элективные профориентационные курсы </a:t>
            </a:r>
            <a:b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МОУ «Лицей №1»</a:t>
            </a:r>
            <a:b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педагог-психолог МОУ «Лицей №1»</a:t>
            </a:r>
            <a:br>
              <a:rPr lang="ru-RU" sz="31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Лихачева Мария Васильевна </a:t>
            </a: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165303"/>
            <a:ext cx="6705600" cy="570533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/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10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Элективные курсы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1. «Основы профессионального самоопределения»  - 9 класс</a:t>
            </a: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2. «Введение в педагогическую профессию» - 11 класс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folHlink"/>
                </a:solidFill>
              </a:rPr>
              <a:t/>
            </a:r>
            <a:br>
              <a:rPr lang="ru-RU" sz="4000" dirty="0" smtClean="0">
                <a:solidFill>
                  <a:schemeClr val="folHlink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9438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кого?</a:t>
            </a:r>
            <a:endParaRPr lang="en-US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5" name="Line 65"/>
          <p:cNvSpPr>
            <a:spLocks noChangeShapeType="1"/>
          </p:cNvSpPr>
          <p:nvPr/>
        </p:nvSpPr>
        <p:spPr bwMode="gray">
          <a:xfrm>
            <a:off x="1691680" y="2492896"/>
            <a:ext cx="6552728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024" name="Rectangle 64"/>
          <p:cNvSpPr>
            <a:spLocks noChangeArrowheads="1"/>
          </p:cNvSpPr>
          <p:nvPr/>
        </p:nvSpPr>
        <p:spPr bwMode="gray">
          <a:xfrm rot="3419336">
            <a:off x="1080804" y="1711305"/>
            <a:ext cx="479425" cy="520700"/>
          </a:xfrm>
          <a:prstGeom prst="rect">
            <a:avLst/>
          </a:prstGeom>
          <a:solidFill>
            <a:srgbClr val="00B05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41026" name="Text Box 66"/>
          <p:cNvSpPr txBox="1">
            <a:spLocks noChangeArrowheads="1"/>
          </p:cNvSpPr>
          <p:nvPr/>
        </p:nvSpPr>
        <p:spPr bwMode="gray">
          <a:xfrm>
            <a:off x="1835696" y="1556792"/>
            <a:ext cx="640871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тех, кто имеет устойчивый интерес  к профессиям гуманитарной направленности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2" name="Text Box 72"/>
          <p:cNvSpPr txBox="1">
            <a:spLocks noChangeArrowheads="1"/>
          </p:cNvSpPr>
          <p:nvPr/>
        </p:nvSpPr>
        <p:spPr bwMode="gray">
          <a:xfrm>
            <a:off x="1259632" y="2780928"/>
            <a:ext cx="1847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1035" name="Line 75"/>
          <p:cNvSpPr>
            <a:spLocks noChangeShapeType="1"/>
          </p:cNvSpPr>
          <p:nvPr/>
        </p:nvSpPr>
        <p:spPr bwMode="gray">
          <a:xfrm flipV="1">
            <a:off x="1691680" y="3573016"/>
            <a:ext cx="6480720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034" name="Rectangle 74"/>
          <p:cNvSpPr>
            <a:spLocks noChangeArrowheads="1"/>
          </p:cNvSpPr>
          <p:nvPr/>
        </p:nvSpPr>
        <p:spPr bwMode="gray">
          <a:xfrm rot="3419336">
            <a:off x="1080803" y="2863432"/>
            <a:ext cx="479425" cy="520700"/>
          </a:xfrm>
          <a:prstGeom prst="rect">
            <a:avLst/>
          </a:prstGeom>
          <a:solidFill>
            <a:srgbClr val="00B05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41036" name="Text Box 76"/>
          <p:cNvSpPr txBox="1">
            <a:spLocks noChangeArrowheads="1"/>
          </p:cNvSpPr>
          <p:nvPr/>
        </p:nvSpPr>
        <p:spPr bwMode="gray">
          <a:xfrm>
            <a:off x="1907704" y="2708921"/>
            <a:ext cx="662473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тех, кто хочет лучше узнать себя,  лучше оценить свои качества, склонности и способности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7" name="Text Box 77"/>
          <p:cNvSpPr txBox="1">
            <a:spLocks noChangeArrowheads="1"/>
          </p:cNvSpPr>
          <p:nvPr/>
        </p:nvSpPr>
        <p:spPr bwMode="gray">
          <a:xfrm>
            <a:off x="1259632" y="3717032"/>
            <a:ext cx="1847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gray">
          <a:xfrm flipV="1">
            <a:off x="1691680" y="4365104"/>
            <a:ext cx="6264696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041" name="Text Box 81"/>
          <p:cNvSpPr txBox="1">
            <a:spLocks noChangeArrowheads="1"/>
          </p:cNvSpPr>
          <p:nvPr/>
        </p:nvSpPr>
        <p:spPr bwMode="gray">
          <a:xfrm>
            <a:off x="1979712" y="3573016"/>
            <a:ext cx="604867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тех, кто открыт для новых знаний</a:t>
            </a:r>
          </a:p>
          <a:p>
            <a:pPr eaLnBrk="0" hangingPunct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тех, кто определенно решил, что его будущая  профессия - учитель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74"/>
          <p:cNvSpPr>
            <a:spLocks noChangeArrowheads="1"/>
          </p:cNvSpPr>
          <p:nvPr/>
        </p:nvSpPr>
        <p:spPr bwMode="gray">
          <a:xfrm rot="3419336">
            <a:off x="1152813" y="3799534"/>
            <a:ext cx="479425" cy="520700"/>
          </a:xfrm>
          <a:prstGeom prst="rect">
            <a:avLst/>
          </a:prstGeom>
          <a:solidFill>
            <a:srgbClr val="00B05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14" name="Rectangle 74"/>
          <p:cNvSpPr>
            <a:spLocks noChangeArrowheads="1"/>
          </p:cNvSpPr>
          <p:nvPr/>
        </p:nvSpPr>
        <p:spPr bwMode="gray">
          <a:xfrm rot="3419336">
            <a:off x="1152812" y="4951663"/>
            <a:ext cx="479425" cy="520700"/>
          </a:xfrm>
          <a:prstGeom prst="rect">
            <a:avLst/>
          </a:prstGeom>
          <a:solidFill>
            <a:srgbClr val="00B05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381000" y="1447800"/>
            <a:ext cx="5791200" cy="4495800"/>
          </a:xfrm>
          <a:prstGeom prst="rightArrow">
            <a:avLst>
              <a:gd name="adj1" fmla="val 79306"/>
              <a:gd name="adj2" fmla="val 31905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blackWhite">
          <a:xfrm>
            <a:off x="539552" y="1700808"/>
            <a:ext cx="4032448" cy="72008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latin typeface="Agency FB" pitchFamily="34" charset="0"/>
              </a:rPr>
              <a:t>Лекция, беседа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blackWhite">
          <a:xfrm>
            <a:off x="539552" y="2420888"/>
            <a:ext cx="4038600" cy="86409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Психологическое тестирование,</a:t>
            </a: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анализ результатов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blackWhite">
          <a:xfrm>
            <a:off x="539552" y="3356992"/>
            <a:ext cx="4038600" cy="86409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Тренинг, практикум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5292080" y="4581128"/>
            <a:ext cx="2880320" cy="1584176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gency FB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blackWhite">
          <a:xfrm>
            <a:off x="539552" y="4293096"/>
            <a:ext cx="4038600" cy="79208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 smtClean="0"/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Деловая игра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295400" y="332656"/>
            <a:ext cx="7620000" cy="7920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и методы проведения занятий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788024" y="2276872"/>
            <a:ext cx="4355976" cy="3600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эмоциональный комфорт</a:t>
            </a:r>
          </a:p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 время занятий</a:t>
            </a:r>
          </a:p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благоприятные условия для личностного развития</a:t>
            </a:r>
          </a:p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работа в команде</a:t>
            </a:r>
          </a:p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общение с единомышленниками</a:t>
            </a:r>
          </a:p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обмен опытом</a:t>
            </a: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blackWhite">
          <a:xfrm>
            <a:off x="539552" y="5085184"/>
            <a:ext cx="4038600" cy="86409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Встречи с педагогами-мастерами, </a:t>
            </a: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посещение уроков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Взгляд на учебный процесс «глазами учителя» - поможет лучше понимать особенности учебного процесса, преодолевать и предотвращать учебные конфликты</a:t>
            </a:r>
          </a:p>
          <a:p>
            <a:r>
              <a:rPr lang="ru-RU" dirty="0" smtClean="0"/>
              <a:t>Возможность лучше узнать себя, что сделает профессиональный выбор более осознанным</a:t>
            </a:r>
          </a:p>
          <a:p>
            <a:r>
              <a:rPr lang="ru-RU" dirty="0" smtClean="0"/>
              <a:t>Возможность обсудить со сверстниками мотивы профессионального выбора</a:t>
            </a:r>
          </a:p>
          <a:p>
            <a:r>
              <a:rPr lang="ru-RU" dirty="0" smtClean="0"/>
              <a:t>Учащиеся 9-х классов: при поступлении в 10 класс Лицея данный курс – как элемент адаптации к условиям ОУ</a:t>
            </a:r>
          </a:p>
          <a:p>
            <a:r>
              <a:rPr lang="ru-RU" dirty="0" smtClean="0"/>
              <a:t>Учащиеся 11-х классов: осознанный профессиональный выбор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Расписание элективных курсов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805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17800"/>
                <a:gridCol w="3761705"/>
                <a:gridCol w="1673895"/>
              </a:tblGrid>
              <a:tr h="6766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курса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 информация о курсе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Даты проведения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0168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«Основы профессионального самоопределения»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класс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раз в неделю по понедельникам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начало занятий – 14 ч. 40 мин.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– 40-60 мин.</a:t>
                      </a:r>
                    </a:p>
                    <a:p>
                      <a:pPr algn="ctr"/>
                      <a:r>
                        <a:rPr lang="ru-RU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Каб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№16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8 занятий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03.02, 10.02., 17.02., 02.03., 16.03., 30.03., 06.04., 13.04.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0168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«Введение в педагогическую профессию»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11 класс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раз в неделю по вторникам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начало занятий – 14 ч. 40 мин.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– 40-60 мин.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Каб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№16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8 занятий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04.02.,11.02.,18.02.,25.02.,03.03.,10.03.,17.03.,31.03.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180</TotalTime>
  <Words>286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Элективные профориентационные курсы  МОУ «Лицей №1»   педагог-психолог МОУ «Лицей №1» Лихачева Мария Васильевна  </vt:lpstr>
      <vt:lpstr>  Элективные курсы</vt:lpstr>
      <vt:lpstr>Для кого?</vt:lpstr>
      <vt:lpstr>Формы и методы проведения занятий</vt:lpstr>
      <vt:lpstr>Зачем?</vt:lpstr>
      <vt:lpstr>Расписание элективных курсов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Элективные профориентационные курсы  МОУ «Лицей №1» педагог-психолог Лихачева Мария Васильевна</dc:title>
  <dc:creator>Лихачева</dc:creator>
  <cp:lastModifiedBy>Бухгалтер</cp:lastModifiedBy>
  <cp:revision>21</cp:revision>
  <dcterms:created xsi:type="dcterms:W3CDTF">2020-01-27T10:43:20Z</dcterms:created>
  <dcterms:modified xsi:type="dcterms:W3CDTF">2020-01-29T13:14:46Z</dcterms:modified>
</cp:coreProperties>
</file>