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9" r:id="rId4"/>
    <p:sldId id="272" r:id="rId5"/>
    <p:sldId id="273" r:id="rId6"/>
    <p:sldId id="274" r:id="rId7"/>
    <p:sldId id="275" r:id="rId8"/>
    <p:sldId id="276" r:id="rId9"/>
    <p:sldId id="283" r:id="rId10"/>
    <p:sldId id="263" r:id="rId11"/>
    <p:sldId id="280" r:id="rId12"/>
    <p:sldId id="281" r:id="rId13"/>
    <p:sldId id="269" r:id="rId14"/>
    <p:sldId id="260" r:id="rId15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46" autoAdjust="0"/>
  </p:normalViewPr>
  <p:slideViewPr>
    <p:cSldViewPr snapToGrid="0">
      <p:cViewPr varScale="1">
        <p:scale>
          <a:sx n="65" d="100"/>
          <a:sy n="65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1"/>
            <a:ext cx="4302231" cy="34106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708AD4B7-BB8A-42C9-A13F-C8208CAF14FF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4C15946F-C698-4F29-86FD-D6A53F447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5946F-C698-4F29-86FD-D6A53F44768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3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5946F-C698-4F29-86FD-D6A53F44768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0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5946F-C698-4F29-86FD-D6A53F44768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787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5946F-C698-4F29-86FD-D6A53F44768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01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5946F-C698-4F29-86FD-D6A53F44768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5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5946F-C698-4F29-86FD-D6A53F44768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41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5946F-C698-4F29-86FD-D6A53F4476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1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5946F-C698-4F29-86FD-D6A53F4476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2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5946F-C698-4F29-86FD-D6A53F4476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4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5946F-C698-4F29-86FD-D6A53F44768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8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5946F-C698-4F29-86FD-D6A53F4476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0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5946F-C698-4F29-86FD-D6A53F44768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32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5946F-C698-4F29-86FD-D6A53F4476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62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5946F-C698-4F29-86FD-D6A53F44768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0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01AF-A7C5-459A-9F8A-E1C68BBAC62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8D19-3DE3-4BB0-AACB-BB92B9EFB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7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01AF-A7C5-459A-9F8A-E1C68BBAC62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8D19-3DE3-4BB0-AACB-BB92B9EFB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7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01AF-A7C5-459A-9F8A-E1C68BBAC62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8D19-3DE3-4BB0-AACB-BB92B9EFB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5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01AF-A7C5-459A-9F8A-E1C68BBAC62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8D19-3DE3-4BB0-AACB-BB92B9EFB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01AF-A7C5-459A-9F8A-E1C68BBAC62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8D19-3DE3-4BB0-AACB-BB92B9EFB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9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01AF-A7C5-459A-9F8A-E1C68BBAC62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8D19-3DE3-4BB0-AACB-BB92B9EFB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1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01AF-A7C5-459A-9F8A-E1C68BBAC62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8D19-3DE3-4BB0-AACB-BB92B9EFB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18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01AF-A7C5-459A-9F8A-E1C68BBAC62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8D19-3DE3-4BB0-AACB-BB92B9EFB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6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01AF-A7C5-459A-9F8A-E1C68BBAC62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8D19-3DE3-4BB0-AACB-BB92B9EFB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2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01AF-A7C5-459A-9F8A-E1C68BBAC62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8D19-3DE3-4BB0-AACB-BB92B9EFB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4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01AF-A7C5-459A-9F8A-E1C68BBAC62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8D19-3DE3-4BB0-AACB-BB92B9EFB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1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1AF-A7C5-459A-9F8A-E1C68BBAC623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88D19-3DE3-4BB0-AACB-BB92B9EFB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8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ov.rkomi.ru/node/239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1"/>
            <a:ext cx="1221134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163773"/>
            <a:ext cx="11054687" cy="559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 РЕСПУБЛИКИ КОМИ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8101" y="1122363"/>
            <a:ext cx="7492621" cy="36134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доклада: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организационных мер, направленных на противодействие коррупции в сфере образования»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1057" y="5022376"/>
            <a:ext cx="7219665" cy="1835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подготовлен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 правового обеспечения и кадровой работы Министерства образования, науки и молодежной политики Республики Коми</a:t>
            </a:r>
          </a:p>
          <a:p>
            <a:pPr algn="r"/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Надежда Александровна Бобрышева,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7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134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163773"/>
            <a:ext cx="11054687" cy="559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 РЕСПУБЛИКИ КОМИ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489" y="1122363"/>
            <a:ext cx="11441233" cy="36134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489" y="5022376"/>
            <a:ext cx="11441233" cy="1835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6579" y="835760"/>
            <a:ext cx="10836322" cy="4800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используемых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антикоррупционных инструментов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77056" y="1422081"/>
            <a:ext cx="4381500" cy="3279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КЛЮЧЕВЫХ ЭЛЕМЕНТА: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489" y="1856368"/>
            <a:ext cx="11659598" cy="48362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работников, на которых распространяются те или иные антикоррупционные стандарты;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работников, в деятельности которых был выявлен конфликт интересов, а также количество работников, самостоятельно уведомивших о конфликте интересов;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работников, привлеченных к дисциплинарной ответственности за несоблюдение антикоррупционных стандартов;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случаев и результаты судебного обжалования примененных мер дисциплинарной ответственности;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сотрудников, прошедших то или иное обучение по вопросам противодействия коррупции;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сообщений о возможных коррупционных правонарушениях, поступивших по различным каналам, доля подтвердившихся сообщений;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жалоб заявителей о коррупции на применение в отношении них репрессий и доля подтвердившихся жалоб;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случаев направления материалов о возможных административных правонарушениях и преступлениях коррупционной направленности в правоохранительные органы;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работников, привлеченных к уголовной ответственности за совершение определенных преступлений коррупционной направленности;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сделок, проанализированных на наличие «индикаторов коррупции», и доля сделок, в которых индикаторы коррупции были выявлены;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данные об использовании подраздела официального сайта организации в информационно-телекоммуникационной сети «Интернет» по вопросам противодействия коррупции и т.д.</a:t>
            </a:r>
          </a:p>
        </p:txBody>
      </p:sp>
    </p:spTree>
    <p:extLst>
      <p:ext uri="{BB962C8B-B14F-4D97-AF65-F5344CB8AC3E}">
        <p14:creationId xmlns:p14="http://schemas.microsoft.com/office/powerpoint/2010/main" val="60628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134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163773"/>
            <a:ext cx="11054687" cy="559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 РЕСПУБЛИКИ КОМИ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489" y="1122363"/>
            <a:ext cx="11441233" cy="36134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489" y="5022376"/>
            <a:ext cx="11441233" cy="1835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6579" y="835760"/>
            <a:ext cx="10836322" cy="4800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используемых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антикоррупционных инструментов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77056" y="1422081"/>
            <a:ext cx="4381500" cy="3279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КЛЮЧЕВЫХ ЭЛЕМЕНТА: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5874" y="1845694"/>
            <a:ext cx="11659598" cy="279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Оценка знаний и навыков работников в сфере предупреждения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устраивать проверку знаний работниками антикоррупционного законодательства и антикоррупционных стандартов организации (например, в форме тестирования), а также предлагать для решения короткие кейсы, основанные на реальных ситуациях, встречающихся в трудовой деятельности работников организации. Такую оценку целесообразно проводить не только в связи с обучением работников, но и отдельно на регулярной основе (например, ежегодно).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489" y="4735716"/>
            <a:ext cx="11659598" cy="16261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Анализ выявленных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установленные факты совершения работниками коррупционных правонарушений, особенно случаи привлечения работников к уголовной ответственности за совершение преступлений коррупционной направленности, должны подвергаться детальному анализу.</a:t>
            </a:r>
          </a:p>
        </p:txBody>
      </p:sp>
    </p:spTree>
    <p:extLst>
      <p:ext uri="{BB962C8B-B14F-4D97-AF65-F5344CB8AC3E}">
        <p14:creationId xmlns:p14="http://schemas.microsoft.com/office/powerpoint/2010/main" val="392575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134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163773"/>
            <a:ext cx="11054687" cy="559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 РЕСПУБЛИКИ КОМИ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489" y="1122363"/>
            <a:ext cx="11441233" cy="36134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489" y="5022376"/>
            <a:ext cx="11441233" cy="1835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6579" y="835760"/>
            <a:ext cx="10836322" cy="4800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используемых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антикоррупционных инструментов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489" y="1559091"/>
            <a:ext cx="11659598" cy="51335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мониторинга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деятельности, по которым проводятся проверки в соответствии с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Указом Главы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Коми от 14 января 2020 г. № 1 «Об утверждении Порядка осуществления контроля за соблюдением законодательства Российской Федерации о противодействии коррупции в государственных учреждениях Республики Коми и  организациях, созданных для выполнения задач, поставленных перед органами исполнительной власти Республики Коми, а также за реализацией в этих учреждениях и  организациях мер по профилактике коррупционных правонарушений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hlinkClick r:id="rId4"/>
              </a:rPr>
              <a:t>Проверки государственных учреждений (организаций) Республики Коми | Правительство (rkomi.ru</a:t>
            </a:r>
            <a:r>
              <a:rPr lang="ru-RU" sz="2400" dirty="0" smtClean="0">
                <a:hlinkClick r:id="rId4"/>
              </a:rPr>
              <a:t>)</a:t>
            </a:r>
            <a:r>
              <a:rPr lang="ru-RU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https://gov.rkomi.ru/node/2394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77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134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163773"/>
            <a:ext cx="11054687" cy="559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 РЕСПУБЛИКИ КОМИ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489" y="1122363"/>
            <a:ext cx="11441233" cy="36134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489" y="5022376"/>
            <a:ext cx="11441233" cy="1835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865763"/>
            <a:ext cx="10836322" cy="4667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1424566"/>
            <a:ext cx="10836322" cy="5044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функционирование эффективного механизма реализации организационных мер по противодействию коррупции в образовательных организациях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при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по: </a:t>
            </a:r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 актов организаций, регулирующих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противодействия коррупции;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действенному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функционированию комиссий по противодействию коррупции;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доступа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информации, связанной с противодействием коррупции, путем ее своевременного размещения на официальных сайтах учреждений в информационно-телекоммуникационной сети «Интернет» и ознакомления сотрудников;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по антикоррупционному просвещению;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коррупционных рисков, формирования мероприятий по 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минимизации; </a:t>
            </a: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внутреннему мониторингу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антикоррупционных инструментов, используемых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совершенствованию на его основе направление деятельности организации по противодействию коррупции.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1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134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163773"/>
            <a:ext cx="11054687" cy="559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 РЕСПУБЛИКИ КОМИ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489" y="1122363"/>
            <a:ext cx="11441233" cy="36134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489" y="5022376"/>
            <a:ext cx="11441233" cy="1835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24911" y="2402732"/>
            <a:ext cx="7821038" cy="11072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БЛАГОДАРИМ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051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134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163773"/>
            <a:ext cx="11054687" cy="559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 РЕСПУБЛИКИ КОМИ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489" y="1122363"/>
            <a:ext cx="11441233" cy="36134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489" y="5022376"/>
            <a:ext cx="11441233" cy="1835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14400" y="1333500"/>
            <a:ext cx="10836322" cy="1524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безопасности Российской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утверждена Указом Президента Российской Федерации  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 декабря 2015 № 683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115705" y="3024615"/>
            <a:ext cx="1828800" cy="12573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3145" y="4345722"/>
            <a:ext cx="4400550" cy="14004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В СФЕРЕ ОБРАЗОВАНИЯ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4505" y="4345722"/>
            <a:ext cx="4400550" cy="14004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УГРОЗА НАЦИОНАЛЬНОЙ БЕЗОПАСНОСТИ РОССИЙСКОЙ ФЕДЕРАЦИИ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5638800" y="4568518"/>
            <a:ext cx="990600" cy="860731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1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134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163773"/>
            <a:ext cx="11054687" cy="559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 РЕСПУБЛИКИ КОМИ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489" y="1122363"/>
            <a:ext cx="11441233" cy="36134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489" y="5022376"/>
            <a:ext cx="11441233" cy="1835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14400" y="1333500"/>
            <a:ext cx="10836322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ОСНОВА ПРИНЯТИЯ ОРГАНИЗАЦИЯМИ МЕР ПО ПРЕДУПРЕЖДЕНИЮ КОРРУПЦИИ 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4400" y="2494532"/>
            <a:ext cx="4381500" cy="24523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13.3 Федерального  закона от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25.12.2008 № 273‐ФЗ 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  противодействии 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744105" y="4798160"/>
            <a:ext cx="2286000" cy="10599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00800" y="3962400"/>
            <a:ext cx="5349922" cy="2362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и 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меры  по 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коррупции. 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6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221134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163773"/>
            <a:ext cx="11054687" cy="559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 РЕСПУБЛИКИ КОМИ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489" y="1122363"/>
            <a:ext cx="11441233" cy="36134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489" y="5022376"/>
            <a:ext cx="11441233" cy="1835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6188" y="887698"/>
            <a:ext cx="11848140" cy="590220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инструменты по предупреждению коррупции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(рекомендованные Минтрудом России):</a:t>
            </a:r>
          </a:p>
          <a:p>
            <a:pPr indent="468000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разработка и принятие антикоррупционной политики организации;</a:t>
            </a:r>
          </a:p>
          <a:p>
            <a:pPr indent="468000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назначение подразделения и (или) работников, ответственных за предупреждение коррупции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68000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коррупционных рисков;</a:t>
            </a:r>
          </a:p>
          <a:p>
            <a:pPr indent="46800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выявление и урегулирование конфликта интересов;</a:t>
            </a:r>
          </a:p>
          <a:p>
            <a:pPr indent="46800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установление для работников стандартов и кодексов поведения (антикоррупционных стандартов);</a:t>
            </a:r>
          </a:p>
          <a:p>
            <a:pPr indent="46800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проверка контрагентов и включение антикоррупционной оговорки в договоры;</a:t>
            </a:r>
          </a:p>
          <a:p>
            <a:pPr indent="46800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антикоррупционный аудит отдельных операций и сделок;</a:t>
            </a:r>
          </a:p>
          <a:p>
            <a:pPr indent="46800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информирование, консультирование и обучение работников по вопросам предупреждения коррупции;</a:t>
            </a:r>
          </a:p>
          <a:p>
            <a:pPr indent="46800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установление каналов получения информации о возможных коррупционных правонарушениях;</a:t>
            </a:r>
          </a:p>
          <a:p>
            <a:pPr indent="46800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внутренний контроль и ведение бухгалтерского учета;</a:t>
            </a:r>
          </a:p>
          <a:p>
            <a:pPr indent="46800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взаимодействие с правоохранительными органами и иными госорганами в целях противодействия коррупции;</a:t>
            </a:r>
          </a:p>
          <a:p>
            <a:pPr indent="46800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участие в коллективных антикоррупционных инициативах;</a:t>
            </a:r>
          </a:p>
          <a:p>
            <a:pPr indent="46800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мониторинг эффективности реализации мер по предупреждению коррупции.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9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373"/>
            <a:ext cx="1221134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163773"/>
            <a:ext cx="11054687" cy="559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 РЕСПУБЛИКИ КОМИ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489" y="1122363"/>
            <a:ext cx="11441233" cy="36134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489" y="5022376"/>
            <a:ext cx="11441233" cy="1835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399" y="771598"/>
            <a:ext cx="10968112" cy="755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должностного лица, ответственного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 профилактику  коррупционных  и  иных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1278" y="2594669"/>
            <a:ext cx="5443955" cy="16229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организации как правило назначается одно лицо, ответственное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профилактику  коррупционных  и  иных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 и не предусматривается взаимозаменяемость указанного лица на период отпуска, временной нетрудоспособности и т.д.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1278" y="4360937"/>
            <a:ext cx="5443956" cy="16410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Лицо, ответственное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профилактику  коррупционных  и  иных 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правонарушений, не обладает необходимыми знаниями по вопросам противодействия коррупции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8243" y="4372432"/>
            <a:ext cx="4792113" cy="16667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 привлекать специалистов, обладающих соответствующими знаниями;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организовать повышение квалификации специалиста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895498" y="3065081"/>
            <a:ext cx="1214511" cy="73347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10009" y="2557849"/>
            <a:ext cx="4780347" cy="1768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распорядительном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акте учреждения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возможность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возложения указанных обязанностей на иное лицо в случаях отсутствия ответственного лица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068893" y="1656835"/>
            <a:ext cx="2188724" cy="9144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883732" y="4810933"/>
            <a:ext cx="1214511" cy="73347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1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134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163773"/>
            <a:ext cx="11054687" cy="559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 РЕСПУБЛИКИ КОМИ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489" y="1122363"/>
            <a:ext cx="11441233" cy="36134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489" y="5022376"/>
            <a:ext cx="11441233" cy="1835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399" y="771598"/>
            <a:ext cx="10968112" cy="755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 учреждений, регламентирующие вопросы противодействия коррупции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488" y="2518057"/>
            <a:ext cx="5896155" cy="4127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АДМИНИСТРАТИВНЫХ ПРОЦЕДУР В ЛОКАЛЬНЫХ АКТАХ ПО ВОПРОСАМ ПРОТИВОДЕЙСТВИЯ КОРРУПЦИИ, НАПРИМЕР:</a:t>
            </a: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актах не определен перечень оснований для заседания комиссии по противодействию коррупции;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акты не содержат вариантов решений комиссии по противодействию коррупции, а также сроки и порядок принятия решений;</a:t>
            </a:r>
          </a:p>
          <a:p>
            <a:pPr lvl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актах не предусмотрен порядок рассмотрения руководителем государственного учреждения протокола комиссии по противодействию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коррупции;           </a:t>
            </a:r>
          </a:p>
          <a:p>
            <a:pPr lvl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порядок принятия по итогам рассмотрения соответствующих решений руководителем учреждения.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87239" y="2298641"/>
            <a:ext cx="4780347" cy="43465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6204700" y="3956270"/>
            <a:ext cx="1302006" cy="11374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166896" y="1603657"/>
            <a:ext cx="2188724" cy="9144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457" y="4076199"/>
            <a:ext cx="3101788" cy="2545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240" y="2316163"/>
            <a:ext cx="4780346" cy="166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1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134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163773"/>
            <a:ext cx="11054687" cy="559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 РЕСПУБЛИКИ КОМИ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489" y="1122363"/>
            <a:ext cx="11441233" cy="36134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489" y="5022376"/>
            <a:ext cx="11441233" cy="1835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7687" y="787606"/>
            <a:ext cx="10968112" cy="755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 учреждений, регламентирующие вопросы противодействия коррупции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280" y="2692502"/>
            <a:ext cx="4392643" cy="25652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Несвоевременное и </a:t>
            </a:r>
          </a:p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в полном объеме размещение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локальных актов на официальных сайтах учреждений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87239" y="2071991"/>
            <a:ext cx="4780347" cy="40758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ежеквартальный мониторинг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наполнения официального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093082" y="3340283"/>
            <a:ext cx="1877293" cy="11374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011254" y="1652573"/>
            <a:ext cx="2188724" cy="9144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240" y="3293636"/>
            <a:ext cx="4793274" cy="281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5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2"/>
            <a:ext cx="1221134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163773"/>
            <a:ext cx="11054687" cy="559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 РЕСПУБЛИКИ КОМИ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489" y="1122363"/>
            <a:ext cx="11441233" cy="36134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489" y="5022376"/>
            <a:ext cx="11441233" cy="1835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7687" y="787606"/>
            <a:ext cx="10968112" cy="755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комиссий по противодействию коррупции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280" y="2480553"/>
            <a:ext cx="11386519" cy="10294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1.Низкий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противодействия коррупции среди членов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5011311" y="1552857"/>
            <a:ext cx="2188724" cy="9144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279" y="3722358"/>
            <a:ext cx="11386520" cy="1151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Руководитель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учреждения является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председателем комиссии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по противодействию коррупции в учреждении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279" y="5068806"/>
            <a:ext cx="11386520" cy="7856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Руководитель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находится в ситуации конфликта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</a:t>
            </a:r>
          </a:p>
        </p:txBody>
      </p:sp>
    </p:spTree>
    <p:extLst>
      <p:ext uri="{BB962C8B-B14F-4D97-AF65-F5344CB8AC3E}">
        <p14:creationId xmlns:p14="http://schemas.microsoft.com/office/powerpoint/2010/main" val="206455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1346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4400" y="163773"/>
            <a:ext cx="11054687" cy="559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 РЕСПУБЛИКИ КОМИ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489" y="1122363"/>
            <a:ext cx="11441233" cy="36134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489" y="5022376"/>
            <a:ext cx="11441233" cy="1835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7687" y="787606"/>
            <a:ext cx="10968112" cy="5206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Антикоррупционное просвещение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8757" y="2222435"/>
            <a:ext cx="11167041" cy="7873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антикоррупционному просвещению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меньшей степени организована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4935743" y="1315070"/>
            <a:ext cx="2188724" cy="9144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4400" y="3352337"/>
            <a:ext cx="11083868" cy="492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коррупционных рисков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1225" y="4742556"/>
            <a:ext cx="5443955" cy="18842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«Интуитивное»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формирование плана учреждения по противодействию коррупции.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1547624" y="3844720"/>
            <a:ext cx="2188724" cy="9144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42277" y="4236544"/>
            <a:ext cx="5775832" cy="22396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положений Методических рекомендаций определить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коррупционные риски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индикаторы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8000"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: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коррупционных рисков, возникающих на разных этапах деятельности;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коррупционных рисков, возникающих при осуществлении деятельности, мер по 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минимизации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4464984" y="3988528"/>
            <a:ext cx="1877293" cy="11374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89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1250</Words>
  <Application>Microsoft Office PowerPoint</Application>
  <PresentationFormat>Широкоэкранный</PresentationFormat>
  <Paragraphs>143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Строкова Анна Николаевна</dc:creator>
  <cp:lastModifiedBy>Кравченко Любовь Алексеевна</cp:lastModifiedBy>
  <cp:revision>69</cp:revision>
  <cp:lastPrinted>2020-12-23T20:43:17Z</cp:lastPrinted>
  <dcterms:created xsi:type="dcterms:W3CDTF">2020-12-19T19:42:01Z</dcterms:created>
  <dcterms:modified xsi:type="dcterms:W3CDTF">2020-12-29T08:00:35Z</dcterms:modified>
</cp:coreProperties>
</file>