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5" r:id="rId6"/>
    <p:sldMasterId id="2147483742" r:id="rId7"/>
  </p:sldMasterIdLst>
  <p:notesMasterIdLst>
    <p:notesMasterId r:id="rId27"/>
  </p:notesMasterIdLst>
  <p:sldIdLst>
    <p:sldId id="261" r:id="rId8"/>
    <p:sldId id="262" r:id="rId9"/>
    <p:sldId id="263" r:id="rId10"/>
    <p:sldId id="264" r:id="rId11"/>
    <p:sldId id="269" r:id="rId12"/>
    <p:sldId id="265" r:id="rId13"/>
    <p:sldId id="266" r:id="rId14"/>
    <p:sldId id="256" r:id="rId15"/>
    <p:sldId id="257" r:id="rId16"/>
    <p:sldId id="258" r:id="rId17"/>
    <p:sldId id="260" r:id="rId18"/>
    <p:sldId id="259" r:id="rId19"/>
    <p:sldId id="267" r:id="rId20"/>
    <p:sldId id="268" r:id="rId21"/>
    <p:sldId id="272" r:id="rId22"/>
    <p:sldId id="273" r:id="rId23"/>
    <p:sldId id="270" r:id="rId24"/>
    <p:sldId id="274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FE384-DFDD-4BA0-A506-F3AF476B6F9D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BEC27-68B0-4F84-82AE-DE30EC93C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8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BEC27-68B0-4F84-82AE-DE30EC93C56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3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BEC27-68B0-4F84-82AE-DE30EC93C56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4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4286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0679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44640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3CF0-12F7-45E6-9734-182221822F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4D4-1101-4816-AFE4-141FF6060B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52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87AD-F335-4CC4-A4B7-516C5BD7C7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03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F03FB-94AF-4941-BF49-E68119F9EA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7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A1A6-7B4C-4EFB-A7C3-9D505008B3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80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884B-892D-4986-B2ED-CA0A87053F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4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AFE1-9DE4-42B5-92C8-FC196ECA0E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28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4A3B-C374-486D-A9CF-E72A54014B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0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4514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21A0-307C-4C83-A98B-5A7D8815A4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2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67AEF-1E0C-47B5-99E9-E8ABD9CC2E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62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F8F-C924-4A97-B7D3-5B91C9D853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35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0405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5908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5601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02924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1797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4301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2243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921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1704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3907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687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4888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42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13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58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059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836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9801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4615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6105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5981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4597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22836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5948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479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36181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9914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4746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2082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8526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3CF0-12F7-45E6-9734-182221822F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05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4D4-1101-4816-AFE4-141FF6060B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0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87AD-F335-4CC4-A4B7-516C5BD7C7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96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F03FB-94AF-4941-BF49-E68119F9EA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82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A1A6-7B4C-4EFB-A7C3-9D505008B3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97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884B-892D-4986-B2ED-CA0A87053F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43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CAFE1-9DE4-42B5-92C8-FC196ECA0E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44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4A3B-C374-486D-A9CF-E72A54014B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53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21A0-307C-4C83-A98B-5A7D8815A4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12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67AEF-1E0C-47B5-99E9-E8ABD9CC2E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2224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5F8F-C924-4A97-B7D3-5B91C9D853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6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9354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06328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3796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15431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6364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4485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4006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162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040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5096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5019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7009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6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701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684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6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03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85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1075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16743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208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6508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09131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01372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4934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4256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8983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5292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6087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76471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66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0209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14168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992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6503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245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2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DFA5-E192-4919-A0E7-3B895E34B6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4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12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4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DFA5-E192-4919-A0E7-3B895E34B6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1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FB26883-2514-43F6-8ADD-2F6D7335E43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AD1795B-2D5E-4ED8-BF37-FB369CF8D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4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3A3D455-2749-4B1A-AFF6-3955B1C7CA94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AED3750-538B-4F10-894E-1348765B0E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76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745" y="429208"/>
            <a:ext cx="7733207" cy="193899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Программно-методическое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 обеспечение</a:t>
            </a:r>
          </a:p>
          <a:p>
            <a:r>
              <a:rPr lang="ru-RU" sz="4000" b="1" dirty="0" smtClean="0">
                <a:solidFill>
                  <a:schemeClr val="bg1"/>
                </a:solidFill>
              </a:rPr>
              <a:t> преподавания астрономии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7319" y="2534533"/>
            <a:ext cx="6417141" cy="156966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Анализ выполнения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задания № 24  </a:t>
            </a:r>
            <a:r>
              <a:rPr lang="ru-RU" sz="3200" b="1" dirty="0" smtClean="0">
                <a:solidFill>
                  <a:schemeClr val="bg1"/>
                </a:solidFill>
              </a:rPr>
              <a:t>ЕГЭ  по физике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«А</a:t>
            </a:r>
            <a:r>
              <a:rPr lang="ru-RU" sz="3200" b="1" dirty="0" smtClean="0">
                <a:solidFill>
                  <a:schemeClr val="bg1"/>
                </a:solidFill>
              </a:rPr>
              <a:t>строфизика»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9246" y="4487246"/>
            <a:ext cx="7043916" cy="120032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Горбачева И.Н.</a:t>
            </a:r>
          </a:p>
          <a:p>
            <a:r>
              <a:rPr lang="ru-RU" sz="2400" b="1" dirty="0" smtClean="0"/>
              <a:t>Учитель физики и астрономии </a:t>
            </a:r>
          </a:p>
          <a:p>
            <a:r>
              <a:rPr lang="ru-RU" sz="2400" b="1" dirty="0" smtClean="0"/>
              <a:t>МОУ «Гуманитарно-педагогический лицей»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3345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817"/>
            <a:ext cx="9144000" cy="59663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48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95" y="1082386"/>
            <a:ext cx="3940444" cy="51400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3308" t="11826" r="37788" b="3996"/>
          <a:stretch/>
        </p:blipFill>
        <p:spPr bwMode="auto">
          <a:xfrm>
            <a:off x="4823546" y="1082386"/>
            <a:ext cx="3849399" cy="51400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11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8" y="554182"/>
            <a:ext cx="3777250" cy="55556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4270" t="12226" r="38589" b="4397"/>
          <a:stretch/>
        </p:blipFill>
        <p:spPr bwMode="auto">
          <a:xfrm>
            <a:off x="4737388" y="554181"/>
            <a:ext cx="3963266" cy="55556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12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0419" y="331067"/>
            <a:ext cx="5029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Обобщение опыта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Вишератин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В.А.</a:t>
            </a:r>
            <a:endParaRPr lang="ru-RU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6895" t="18038" r="6521" b="6601"/>
          <a:stretch/>
        </p:blipFill>
        <p:spPr bwMode="auto">
          <a:xfrm>
            <a:off x="0" y="1555173"/>
            <a:ext cx="5143500" cy="3581400"/>
          </a:xfrm>
          <a:prstGeom prst="rect">
            <a:avLst/>
          </a:prstGeom>
          <a:ln/>
          <a:scene3d>
            <a:camera prst="perspectiveContrastingRigh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/>
          <p:cNvPicPr/>
          <p:nvPr/>
        </p:nvPicPr>
        <p:blipFill rotWithShape="1">
          <a:blip r:embed="rId3"/>
          <a:srcRect l="29343" t="34875" r="18867" b="17023"/>
          <a:stretch/>
        </p:blipFill>
        <p:spPr bwMode="auto">
          <a:xfrm>
            <a:off x="4475019" y="1427018"/>
            <a:ext cx="4336472" cy="3546764"/>
          </a:xfrm>
          <a:prstGeom prst="rect">
            <a:avLst/>
          </a:prstGeom>
          <a:ln>
            <a:noFill/>
          </a:ln>
          <a:scene3d>
            <a:camera prst="perspectiveContrastingRightFacing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2850" y="5883625"/>
            <a:ext cx="3422732" cy="46166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Опорные конспекты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13779" y="5906777"/>
            <a:ext cx="2258952" cy="46166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Презентации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386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186" t="9420" b="23637"/>
          <a:stretch/>
        </p:blipFill>
        <p:spPr bwMode="auto">
          <a:xfrm>
            <a:off x="318655" y="263236"/>
            <a:ext cx="8520546" cy="5763491"/>
          </a:xfrm>
          <a:prstGeom prst="rect">
            <a:avLst/>
          </a:prstGeom>
          <a:ln w="38100"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137396" y="6174570"/>
            <a:ext cx="2438488" cy="46166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Видеофильмы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944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9506" t="74278" r="32699" b="21008"/>
          <a:stretch/>
        </p:blipFill>
        <p:spPr bwMode="auto">
          <a:xfrm>
            <a:off x="222952" y="2087037"/>
            <a:ext cx="8631382" cy="1619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433" t="27519" r="67707" b="63614"/>
          <a:stretch/>
        </p:blipFill>
        <p:spPr bwMode="auto">
          <a:xfrm>
            <a:off x="222953" y="3819378"/>
            <a:ext cx="8631382" cy="2867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49713"/>
            <a:ext cx="8947052" cy="1077218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Анализ выполнения задания № 24   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   </a:t>
            </a:r>
            <a:r>
              <a:rPr lang="ru-RU" sz="3200" b="1" dirty="0" smtClean="0">
                <a:solidFill>
                  <a:schemeClr val="bg1"/>
                </a:solidFill>
              </a:rPr>
              <a:t>по астрофизике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8677" y="1522318"/>
            <a:ext cx="36006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Из кодификатора по физике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7284837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8439" t="27258" r="40673" b="59575"/>
          <a:stretch/>
        </p:blipFill>
        <p:spPr bwMode="auto">
          <a:xfrm>
            <a:off x="5048" y="2231849"/>
            <a:ext cx="9005455" cy="261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Рисунок 2"/>
          <p:cNvPicPr/>
          <p:nvPr/>
        </p:nvPicPr>
        <p:blipFill rotWithShape="1">
          <a:blip r:embed="rId3"/>
          <a:srcRect l="18760" t="58124" r="41154" b="38337"/>
          <a:stretch/>
        </p:blipFill>
        <p:spPr bwMode="auto">
          <a:xfrm>
            <a:off x="60898" y="4846462"/>
            <a:ext cx="8893753" cy="99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21800" y="1147665"/>
            <a:ext cx="877195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Анализ выполнения задания по астрофизике в России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048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647" y="266345"/>
            <a:ext cx="8070560" cy="156966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Анализ выполнения задания № 24  ЕГЭ   по астрофизике в Республике Коми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33452"/>
              </p:ext>
            </p:extLst>
          </p:nvPr>
        </p:nvGraphicFramePr>
        <p:xfrm>
          <a:off x="449987" y="1911928"/>
          <a:ext cx="8181394" cy="3898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0086"/>
                <a:gridCol w="1357745"/>
                <a:gridCol w="1233055"/>
                <a:gridCol w="1066800"/>
                <a:gridCol w="1243287"/>
                <a:gridCol w="1070421"/>
              </a:tblGrid>
              <a:tr h="31623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Проверяемые </a:t>
                      </a:r>
                      <a:r>
                        <a:rPr lang="ru-RU" sz="1400" dirty="0">
                          <a:effectLst/>
                        </a:rPr>
                        <a:t>элементы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содержания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/умения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Уровень </a:t>
                      </a:r>
                      <a:r>
                        <a:rPr lang="ru-RU" sz="1400" dirty="0">
                          <a:effectLst/>
                        </a:rPr>
                        <a:t>сложности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задания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0" dirty="0">
                          <a:effectLst/>
                        </a:rPr>
                        <a:t> </a:t>
                      </a:r>
                      <a:r>
                        <a:rPr lang="ru-RU" sz="2400" baseline="0" dirty="0" smtClean="0">
                          <a:effectLst/>
                        </a:rPr>
                        <a:t>       </a:t>
                      </a:r>
                      <a:r>
                        <a:rPr lang="ru-RU" sz="2400" dirty="0" smtClean="0">
                          <a:effectLst/>
                        </a:rPr>
                        <a:t>Процент  выполнения </a:t>
                      </a:r>
                      <a:r>
                        <a:rPr lang="ru-RU" sz="2400" dirty="0">
                          <a:effectLst/>
                        </a:rPr>
                        <a:t>по </a:t>
                      </a:r>
                      <a:r>
                        <a:rPr lang="ru-RU" sz="2400" dirty="0" smtClean="0">
                          <a:effectLst/>
                        </a:rPr>
                        <a:t>региону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Средний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 </a:t>
                      </a:r>
                      <a:r>
                        <a:rPr lang="ru-RU" sz="1400" b="1" dirty="0">
                          <a:effectLst/>
                        </a:rPr>
                        <a:t>группе не преодолевших минимальный балл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 </a:t>
                      </a:r>
                      <a:r>
                        <a:rPr lang="ru-RU" sz="1400" b="1" dirty="0">
                          <a:effectLst/>
                        </a:rPr>
                        <a:t>группе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61-80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Т.б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 </a:t>
                      </a:r>
                      <a:r>
                        <a:rPr lang="ru-RU" sz="1400" b="1" dirty="0">
                          <a:effectLst/>
                        </a:rPr>
                        <a:t>группе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81-100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Т.б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71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Элементы астрофизики: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Солнечная система, звёзды, галактики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   </a:t>
                      </a:r>
                      <a:r>
                        <a:rPr lang="ru-RU" sz="2400" b="1" dirty="0" smtClean="0">
                          <a:effectLst/>
                        </a:rPr>
                        <a:t>  П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 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73,1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    </a:t>
                      </a:r>
                      <a:r>
                        <a:rPr lang="ru-RU" sz="2400" b="1" dirty="0">
                          <a:effectLst/>
                        </a:rPr>
                        <a:t>47,96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  </a:t>
                      </a:r>
                      <a:r>
                        <a:rPr lang="ru-RU" sz="2400" b="1" dirty="0">
                          <a:effectLst/>
                        </a:rPr>
                        <a:t>92,07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 </a:t>
                      </a:r>
                      <a:r>
                        <a:rPr lang="ru-RU" sz="2400" b="1" dirty="0">
                          <a:effectLst/>
                        </a:rPr>
                        <a:t>97,12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427937"/>
      </p:ext>
    </p:extLst>
  </p:cSld>
  <p:clrMapOvr>
    <a:masterClrMapping/>
  </p:clrMapOvr>
  <p:transition>
    <p:cover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4" y="601709"/>
            <a:ext cx="8853055" cy="4776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часть 1 работы добавлена линия заданий по проверке трех элементов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астрофизики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изучаемых в </a:t>
            </a:r>
            <a:r>
              <a:rPr lang="ru-RU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курсе </a:t>
            </a:r>
            <a:r>
              <a:rPr lang="ru-RU" sz="24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средней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школы: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Солнечная система, звезды, современные представления о происхождении и эволюции звезд. </a:t>
            </a:r>
            <a:endParaRPr lang="ru-RU" sz="24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в новой линии имели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контекстный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 и предполагали использование различных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табличных данных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объектах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Солнечной системы и звездах или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диаграммы </a:t>
            </a: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Герцшпрунга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Рессела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форме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этой линии представляли собой выбор двух верных утверждений из пяти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предложенных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оценивались максимально в 2 балла.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69773"/>
      </p:ext>
    </p:extLst>
  </p:cSld>
  <p:clrMapOvr>
    <a:masterClrMapping/>
  </p:clrMapOvr>
  <p:transition>
    <p:cover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3" y="404924"/>
            <a:ext cx="8728364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Характеристики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планет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Солнечной системы: среднее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расстояние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Солнца, диаметр, наклон оси вращения, первая космическая скорость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средний процент выполнения –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65,2 %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964" y="2036140"/>
            <a:ext cx="8728363" cy="4483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диаметр, период обращения вокруг Солнца, период обращения вокруг оси, вторая космическая скорость –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72,1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арактеристики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спутников планет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Солнечной системы: радиус спутника, радиус орбиты, вторая космическая скорость, планета, вокруг которой вращается спутник –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62,5%.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ярких звёзд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температура поверхности, масса, радиус, средняя плотность –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74,4%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Ошибки по определению спектрального класса по температуре поверхности.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93963" y="3283527"/>
            <a:ext cx="8728364" cy="277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93963" y="4835236"/>
            <a:ext cx="87283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701017"/>
      </p:ext>
    </p:extLst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657" y="318654"/>
            <a:ext cx="7295587" cy="193899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УМК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Воронцов –Вельяминов Б.А.</a:t>
            </a: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Страут</a:t>
            </a:r>
            <a:r>
              <a:rPr lang="ru-RU" sz="4000" b="1" dirty="0" smtClean="0">
                <a:solidFill>
                  <a:schemeClr val="bg1"/>
                </a:solidFill>
              </a:rPr>
              <a:t> Е.К.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18440" t="15834" r="42758" b="12613"/>
          <a:stretch/>
        </p:blipFill>
        <p:spPr bwMode="auto">
          <a:xfrm>
            <a:off x="435121" y="2493819"/>
            <a:ext cx="2632363" cy="384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5072" t="12226" r="39872" b="4397"/>
          <a:stretch/>
        </p:blipFill>
        <p:spPr bwMode="auto">
          <a:xfrm>
            <a:off x="3399993" y="2493819"/>
            <a:ext cx="2418916" cy="384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6676" t="12226" r="41154" b="4196"/>
          <a:stretch/>
        </p:blipFill>
        <p:spPr bwMode="auto">
          <a:xfrm>
            <a:off x="6151418" y="2493820"/>
            <a:ext cx="2485591" cy="384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7626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5072" t="12226" r="43078" b="4397"/>
          <a:stretch/>
        </p:blipFill>
        <p:spPr bwMode="auto">
          <a:xfrm>
            <a:off x="512618" y="761999"/>
            <a:ext cx="3629891" cy="47659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Рисунок 2"/>
          <p:cNvPicPr/>
          <p:nvPr/>
        </p:nvPicPr>
        <p:blipFill rotWithShape="1">
          <a:blip r:embed="rId3"/>
          <a:srcRect l="13629" t="13228" r="41956" b="3995"/>
          <a:stretch/>
        </p:blipFill>
        <p:spPr bwMode="auto">
          <a:xfrm>
            <a:off x="4873767" y="761999"/>
            <a:ext cx="3729905" cy="47659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39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3468" t="11827" r="41956" b="4996"/>
          <a:stretch/>
        </p:blipFill>
        <p:spPr bwMode="auto">
          <a:xfrm>
            <a:off x="235528" y="609600"/>
            <a:ext cx="4087090" cy="53755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3949" t="11625" r="41796" b="4396"/>
          <a:stretch/>
        </p:blipFill>
        <p:spPr bwMode="auto">
          <a:xfrm>
            <a:off x="4670714" y="609600"/>
            <a:ext cx="3974522" cy="53755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29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3949" t="14030" r="41796" b="9206"/>
          <a:stretch/>
        </p:blipFill>
        <p:spPr bwMode="auto">
          <a:xfrm>
            <a:off x="2136710" y="475861"/>
            <a:ext cx="4264090" cy="58969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0152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2927" y="318654"/>
            <a:ext cx="5317481" cy="707886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УМК  </a:t>
            </a:r>
            <a:r>
              <a:rPr lang="ru-RU" sz="4000" b="1" dirty="0" err="1" smtClean="0">
                <a:solidFill>
                  <a:schemeClr val="bg1"/>
                </a:solidFill>
              </a:rPr>
              <a:t>Чаругин</a:t>
            </a:r>
            <a:r>
              <a:rPr lang="ru-RU" sz="4000" b="1" dirty="0" smtClean="0">
                <a:solidFill>
                  <a:schemeClr val="bg1"/>
                </a:solidFill>
              </a:rPr>
              <a:t>  В.М.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2187" t="17838" r="42596" b="6401"/>
          <a:stretch/>
        </p:blipFill>
        <p:spPr bwMode="auto">
          <a:xfrm>
            <a:off x="484909" y="1468582"/>
            <a:ext cx="3408217" cy="47088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15073" t="12827" r="39551" b="2993"/>
          <a:stretch/>
        </p:blipFill>
        <p:spPr bwMode="auto">
          <a:xfrm>
            <a:off x="4651231" y="1468582"/>
            <a:ext cx="3703061" cy="47088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9970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1705" t="12627" r="39551" b="3594"/>
          <a:stretch/>
        </p:blipFill>
        <p:spPr bwMode="auto">
          <a:xfrm>
            <a:off x="284019" y="914399"/>
            <a:ext cx="3983181" cy="52231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1064" t="11424" r="38910" b="4997"/>
          <a:stretch/>
        </p:blipFill>
        <p:spPr bwMode="auto">
          <a:xfrm>
            <a:off x="4790209" y="914399"/>
            <a:ext cx="3827318" cy="52231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62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1696432"/>
            <a:ext cx="2538287" cy="32964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82351" y="1645919"/>
            <a:ext cx="5867932" cy="4339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Введение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Введение в астрономию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Астрометрия 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Небесная механика 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Строение Солнечной системы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Астрофизика и звёздная астрономия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Млечный Путь – наша Галактика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Галактики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Строение и эволюция Вселенной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Современные проблемы астрономии</a:t>
            </a:r>
            <a:endParaRPr lang="ru-RU" sz="23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637" y="464590"/>
            <a:ext cx="828501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Задачник. УМК "Астрономия. 10–11 классы. Базовый уровень</a:t>
            </a:r>
            <a:r>
              <a:rPr lang="de-AT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“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О.С. Угольников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2" y="498763"/>
            <a:ext cx="8956688" cy="58441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57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EA5862E4-5C12-4FF0-8502-312C3F2676E2}" vid="{6D445697-E078-44D2-8EB0-72FFB4C78563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урок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EA5862E4-5C12-4FF0-8502-312C3F2676E2}" vid="{6D445697-E078-44D2-8EB0-72FFB4C78563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урок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163</TotalTime>
  <Words>353</Words>
  <Application>Microsoft Office PowerPoint</Application>
  <PresentationFormat>Экран (4:3)</PresentationFormat>
  <Paragraphs>77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Тема1</vt:lpstr>
      <vt:lpstr>2_Тема Office</vt:lpstr>
      <vt:lpstr>урок</vt:lpstr>
      <vt:lpstr>1_Тема1</vt:lpstr>
      <vt:lpstr>3_Тема Office</vt:lpstr>
      <vt:lpstr>1_урок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2018-06-14T04:07:18Z</dcterms:created>
  <dcterms:modified xsi:type="dcterms:W3CDTF">2018-10-10T17:11:31Z</dcterms:modified>
</cp:coreProperties>
</file>