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7" r:id="rId3"/>
    <p:sldId id="276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52AA3-C90F-4C28-85BA-39A3F830E779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EBB1C-441F-4D68-80A6-C841BB89E1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73AD1-DFDA-456F-BAF6-C48714880A12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9AC7B-1247-4612-8FB3-709D3B82DD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D90B8-4051-4C80-B370-24148B7C3B57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AE195-1749-4243-BFF1-E6F7402F70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385D1-58AB-4256-A2D0-8E6D37793A76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1D92C-C7C7-4ABA-BEB9-F7B877366A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643C4-043A-4E7E-9C7B-DF5BA7EEC050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09C8B-CE76-4581-8333-FDEEDCBAA1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2B01F-CAB7-41AE-AA36-2F793170F176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7B735-D932-4251-ADFB-AE1DEEE505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8CA06-5477-4276-A6E3-846E371819B4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3969C-8458-4B6D-9161-F38FFBA9A4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12A17-EEBE-48AF-A559-B9BADEDC61A6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FD497-1F7A-46E6-B8D5-1A1C3F1FC9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60692-430E-478C-B1D3-2460D41C71E0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8D2CB-46DA-41E8-B5E4-4CFFA66099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DED9D-11CC-4EFE-9B3E-57C98D255BAB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79B06-8E63-4B33-92F3-A56A121F4A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47E8D-2E07-495F-A131-A95F3B814BC5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EDF42-A245-4213-ADC5-B0980EBB82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950712-2442-4A33-B7A8-E1C8E9D0FBD9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5779B9-C01A-4068-9D37-FF5CCD9CB0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6" r:id="rId2"/>
    <p:sldLayoutId id="2147483805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6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213" y="4941888"/>
            <a:ext cx="6049962" cy="1439862"/>
          </a:xfrm>
        </p:spPr>
        <p:txBody>
          <a:bodyPr/>
          <a:lstStyle/>
          <a:p>
            <a:pPr algn="r">
              <a:lnSpc>
                <a:spcPct val="80000"/>
              </a:lnSpc>
            </a:pPr>
            <a:endParaRPr lang="ru-RU" sz="1200" b="1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ru-RU" sz="1200" b="1" smtClean="0">
              <a:solidFill>
                <a:schemeClr val="tx1"/>
              </a:solidFill>
            </a:endParaRPr>
          </a:p>
          <a:p>
            <a:pPr algn="r">
              <a:lnSpc>
                <a:spcPct val="80000"/>
              </a:lnSpc>
            </a:pPr>
            <a:endParaRPr lang="ru-RU" sz="1200" b="1" smtClean="0">
              <a:solidFill>
                <a:schemeClr val="tx1"/>
              </a:solidFill>
            </a:endParaRPr>
          </a:p>
          <a:p>
            <a:pPr algn="r">
              <a:lnSpc>
                <a:spcPct val="80000"/>
              </a:lnSpc>
            </a:pPr>
            <a:r>
              <a:rPr lang="ru-RU" sz="1400" b="1" smtClean="0">
                <a:solidFill>
                  <a:schemeClr val="tx1"/>
                </a:solidFill>
                <a:latin typeface="Arial" charset="0"/>
              </a:rPr>
              <a:t>Кулик Ольга Николаевна,</a:t>
            </a:r>
          </a:p>
          <a:p>
            <a:pPr algn="r">
              <a:lnSpc>
                <a:spcPct val="80000"/>
              </a:lnSpc>
            </a:pPr>
            <a:r>
              <a:rPr lang="ru-RU" sz="1400" b="1" smtClean="0">
                <a:solidFill>
                  <a:schemeClr val="tx1"/>
                </a:solidFill>
                <a:latin typeface="Arial" charset="0"/>
              </a:rPr>
              <a:t>заместитель директора ГАУДО РК «РЦДО», руководитель РМЦ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2304256"/>
          </a:xfrm>
        </p:spPr>
        <p:txBody>
          <a:bodyPr/>
          <a:lstStyle/>
          <a:p>
            <a:pPr marL="18288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Calibri" pitchFamily="34" charset="0"/>
              </a:rPr>
              <a:t>Нормативно-правовые основы деятельности педагога дополнительного образования</a:t>
            </a:r>
            <a:endParaRPr lang="ru-RU" sz="4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Calibri" pitchFamily="34" charset="0"/>
            </a:endParaRPr>
          </a:p>
        </p:txBody>
      </p:sp>
      <p:pic>
        <p:nvPicPr>
          <p:cNvPr id="13315" name="Picture 3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4076700"/>
            <a:ext cx="3527425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Объект 2"/>
          <p:cNvSpPr>
            <a:spLocks noGrp="1"/>
          </p:cNvSpPr>
          <p:nvPr>
            <p:ph sz="quarter" idx="13"/>
          </p:nvPr>
        </p:nvSpPr>
        <p:spPr>
          <a:xfrm>
            <a:off x="323850" y="731838"/>
            <a:ext cx="8712200" cy="56499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Федеральный закон «Закон об образовании в Российской Федерации» (№273 от 29.12.2012г);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Концепция развития дополнительного образования детей (№1726-р от 04.09.2014г.);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Порядок организации и осуществления образовательной деятельности по дополнительным общеобразовательным программам ( №1</a:t>
            </a:r>
            <a:r>
              <a:rPr lang="ru-RU" sz="2000" dirty="0" smtClean="0">
                <a:solidFill>
                  <a:schemeClr val="tx1"/>
                </a:solidFill>
                <a:latin typeface="Arial" charset="0"/>
              </a:rPr>
              <a:t>96</a:t>
            </a:r>
            <a:r>
              <a:rPr lang="ru-RU" sz="2000" dirty="0" smtClean="0">
                <a:solidFill>
                  <a:schemeClr val="tx1"/>
                </a:solidFill>
              </a:rPr>
              <a:t> от </a:t>
            </a:r>
            <a:r>
              <a:rPr lang="ru-RU" sz="2000" dirty="0" smtClean="0">
                <a:solidFill>
                  <a:schemeClr val="tx1"/>
                </a:solidFill>
                <a:latin typeface="Arial" charset="0"/>
              </a:rPr>
              <a:t>09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r>
              <a:rPr lang="ru-RU" sz="2000" dirty="0" smtClean="0">
                <a:solidFill>
                  <a:schemeClr val="tx1"/>
                </a:solidFill>
                <a:latin typeface="Arial" charset="0"/>
              </a:rPr>
              <a:t>11</a:t>
            </a:r>
            <a:r>
              <a:rPr lang="ru-RU" sz="2000" dirty="0" smtClean="0">
                <a:solidFill>
                  <a:schemeClr val="tx1"/>
                </a:solidFill>
              </a:rPr>
              <a:t>.201</a:t>
            </a:r>
            <a:r>
              <a:rPr lang="ru-RU" sz="2000" dirty="0" smtClean="0">
                <a:solidFill>
                  <a:schemeClr val="tx1"/>
                </a:solidFill>
                <a:latin typeface="Arial" charset="0"/>
              </a:rPr>
              <a:t>8</a:t>
            </a:r>
            <a:r>
              <a:rPr lang="ru-RU" sz="2000" dirty="0" smtClean="0">
                <a:solidFill>
                  <a:schemeClr val="tx1"/>
                </a:solidFill>
              </a:rPr>
              <a:t>г.);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Санитарно-эпидемиологические требования к устройству, содержанию и организации режима работы образовательных организаций дополнительного образования детей (2.4.4.3172-14 №41 от 04.07.2014г.);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Стратегия развития воспитания в Российской Федерации на период до 2025 года (№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ВК-53/09 от 19.01.2015г.);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Профессиональный стандарт «Педагог дополнительного образования детей и взрослых» (№298н от 0</a:t>
            </a:r>
            <a:r>
              <a:rPr lang="en-US" sz="2000" dirty="0" smtClean="0">
                <a:solidFill>
                  <a:schemeClr val="tx1"/>
                </a:solidFill>
              </a:rPr>
              <a:t>5</a:t>
            </a:r>
            <a:r>
              <a:rPr lang="ru-RU" sz="2000" dirty="0" smtClean="0">
                <a:solidFill>
                  <a:schemeClr val="tx1"/>
                </a:solidFill>
              </a:rPr>
              <a:t>.0</a:t>
            </a:r>
            <a:r>
              <a:rPr lang="en-US" sz="2000" dirty="0" smtClean="0">
                <a:solidFill>
                  <a:schemeClr val="tx1"/>
                </a:solidFill>
              </a:rPr>
              <a:t>5</a:t>
            </a:r>
            <a:r>
              <a:rPr lang="ru-RU" sz="2000" dirty="0" smtClean="0">
                <a:solidFill>
                  <a:schemeClr val="tx1"/>
                </a:solidFill>
              </a:rPr>
              <a:t>.201</a:t>
            </a:r>
            <a:r>
              <a:rPr lang="en-US" sz="2000" dirty="0" smtClean="0">
                <a:solidFill>
                  <a:schemeClr val="tx1"/>
                </a:solidFill>
              </a:rPr>
              <a:t>8</a:t>
            </a:r>
            <a:r>
              <a:rPr lang="ru-RU" sz="2000" dirty="0" smtClean="0">
                <a:solidFill>
                  <a:schemeClr val="tx1"/>
                </a:solidFill>
              </a:rPr>
              <a:t>г.);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Методические рекомендации по проектированию дополнительных общеобразовательных-дополнительных общеразвивающих программ в Республике Коми (№ 07-27/45 от 27 января 2016 г.)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ru-RU" sz="20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ru-RU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03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ъект 2"/>
          <p:cNvSpPr>
            <a:spLocks noGrp="1"/>
          </p:cNvSpPr>
          <p:nvPr>
            <p:ph sz="quarter" idx="4294967295"/>
          </p:nvPr>
        </p:nvSpPr>
        <p:spPr>
          <a:xfrm>
            <a:off x="323850" y="333375"/>
            <a:ext cx="8640763" cy="6048375"/>
          </a:xfrm>
        </p:spPr>
        <p:txBody>
          <a:bodyPr/>
          <a:lstStyle/>
          <a:p>
            <a:pPr marL="342900" indent="-342900">
              <a:lnSpc>
                <a:spcPct val="150000"/>
              </a:lnSpc>
            </a:pPr>
            <a:r>
              <a:rPr lang="ru-RU" sz="2000" b="1" smtClean="0">
                <a:solidFill>
                  <a:schemeClr val="tx1"/>
                </a:solidFill>
                <a:latin typeface="Arial" charset="0"/>
              </a:rPr>
              <a:t>Приоритетный проект «Успех каждого ребенка».</a:t>
            </a:r>
          </a:p>
          <a:p>
            <a:pPr marL="342900" indent="-342900">
              <a:lnSpc>
                <a:spcPct val="150000"/>
              </a:lnSpc>
            </a:pPr>
            <a:r>
              <a:rPr lang="ru-RU" sz="2000" b="1" smtClean="0">
                <a:solidFill>
                  <a:schemeClr val="tx1"/>
                </a:solidFill>
                <a:latin typeface="Arial" charset="0"/>
              </a:rPr>
              <a:t>Приоритетный проект «Доступное дополнительное образование для детей РК».</a:t>
            </a:r>
          </a:p>
          <a:p>
            <a:pPr marL="342900" indent="-342900">
              <a:lnSpc>
                <a:spcPct val="150000"/>
              </a:lnSpc>
            </a:pPr>
            <a:r>
              <a:rPr lang="ru-RU" sz="2000" b="1" smtClean="0">
                <a:solidFill>
                  <a:schemeClr val="tx1"/>
                </a:solidFill>
                <a:latin typeface="Arial" charset="0"/>
              </a:rPr>
              <a:t>Концепция персонифицированного финансирования дополнительного образования РК (ПФДО).</a:t>
            </a:r>
          </a:p>
          <a:p>
            <a:pPr marL="342900" indent="-342900">
              <a:lnSpc>
                <a:spcPct val="150000"/>
              </a:lnSpc>
            </a:pPr>
            <a:r>
              <a:rPr lang="ru-RU" sz="2000" b="1" smtClean="0">
                <a:solidFill>
                  <a:schemeClr val="tx1"/>
                </a:solidFill>
                <a:latin typeface="Arial" charset="0"/>
              </a:rPr>
              <a:t>Правила ПФДО. </a:t>
            </a:r>
          </a:p>
          <a:p>
            <a:pPr marL="342900" indent="-342900"/>
            <a:endParaRPr lang="ru-RU" sz="280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287</TotalTime>
  <Words>172</Words>
  <Application>Microsoft Office PowerPoint</Application>
  <PresentationFormat>Экран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Воздушный поток</vt:lpstr>
      <vt:lpstr>Нормативно-правовые основы деятельности педагога дополнительного образования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Нормативно-правовые основы деятельности педагога дополнительного образования</dc:title>
  <dc:creator>Кулик О Н</dc:creator>
  <cp:lastModifiedBy>Кулик О Н</cp:lastModifiedBy>
  <cp:revision>30</cp:revision>
  <dcterms:created xsi:type="dcterms:W3CDTF">2017-07-13T07:02:36Z</dcterms:created>
  <dcterms:modified xsi:type="dcterms:W3CDTF">2019-04-01T11:04:47Z</dcterms:modified>
</cp:coreProperties>
</file>