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9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4" name="Rectangle 22"/>
          <p:cNvSpPr>
            <a:spLocks noChangeArrowheads="1"/>
          </p:cNvSpPr>
          <p:nvPr/>
        </p:nvSpPr>
        <p:spPr bwMode="gray">
          <a:xfrm>
            <a:off x="1187624" y="2708922"/>
            <a:ext cx="7345189" cy="259288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8534400" y="0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gray">
          <a:xfrm rot="5400000">
            <a:off x="7494819" y="3748503"/>
            <a:ext cx="2582398" cy="50323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1331640" y="2939625"/>
            <a:ext cx="7271180" cy="1512168"/>
          </a:xfrm>
        </p:spPr>
        <p:txBody>
          <a:bodyPr/>
          <a:lstStyle>
            <a:lvl1pPr>
              <a:defRPr lang="ru-RU" sz="4700" b="0" i="0" u="none" strike="noStrike" baseline="0" smtClean="0">
                <a:solidFill>
                  <a:schemeClr val="accent6"/>
                </a:solidFill>
              </a:defRPr>
            </a:lvl1pPr>
          </a:lstStyle>
          <a:p>
            <a:r>
              <a:rPr lang="ru-RU" sz="1200" b="0" i="0" u="none" strike="noStrike" baseline="0" dirty="0" smtClean="0">
                <a:solidFill>
                  <a:srgbClr val="000000"/>
                </a:solidFill>
                <a:latin typeface="Calibri"/>
              </a:rPr>
              <a:t/>
            </a:r>
            <a:br>
              <a:rPr lang="ru-RU" sz="1200" b="0" i="0" u="none" strike="noStrike" baseline="0" dirty="0" smtClean="0">
                <a:solidFill>
                  <a:srgbClr val="000000"/>
                </a:solidFill>
                <a:latin typeface="Calibri"/>
              </a:rPr>
            </a:br>
            <a:r>
              <a:rPr lang="ru-RU" sz="1200" b="0" i="0" u="none" strike="noStrike" baseline="0" dirty="0" smtClean="0">
                <a:latin typeface="Calibri"/>
              </a:rPr>
              <a:t/>
            </a:r>
            <a:br>
              <a:rPr lang="ru-RU" sz="1200" b="0" i="0" u="none" strike="noStrike" baseline="0" dirty="0" smtClean="0">
                <a:latin typeface="Calibri"/>
              </a:rPr>
            </a:br>
            <a:r>
              <a:rPr lang="ru-RU" sz="1200" b="0" i="0" u="none" strike="noStrike" baseline="0" dirty="0" smtClean="0">
                <a:latin typeface="Calibri"/>
              </a:rPr>
              <a:t> </a:t>
            </a:r>
            <a:endParaRPr lang="ru-RU" sz="4700" b="0" i="0" u="none" strike="noStrike" baseline="0" dirty="0" smtClean="0">
              <a:solidFill>
                <a:srgbClr val="1F487C"/>
              </a:solidFill>
              <a:latin typeface="Calibri"/>
            </a:endParaRPr>
          </a:p>
        </p:txBody>
      </p:sp>
      <p:pic>
        <p:nvPicPr>
          <p:cNvPr id="13" name="Picture 2" descr="D:\Мои документы\Документы\Эмблемы\РМЦ\РМЦ без фона.t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209665"/>
            <a:ext cx="2362200" cy="204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 userDrawn="1"/>
        </p:nvSpPr>
        <p:spPr>
          <a:xfrm>
            <a:off x="196850" y="6463382"/>
            <a:ext cx="1566838" cy="2301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Сыктывкар, 2019</a:t>
            </a:r>
          </a:p>
        </p:txBody>
      </p:sp>
      <p:sp>
        <p:nvSpPr>
          <p:cNvPr id="2" name="Прямоугольник 1"/>
          <p:cNvSpPr/>
          <p:nvPr userDrawn="1"/>
        </p:nvSpPr>
        <p:spPr>
          <a:xfrm>
            <a:off x="3203848" y="5805957"/>
            <a:ext cx="5184576" cy="77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B9D5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altLang="ru-RU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Кулик Ольга Николаевна,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B9D5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altLang="ru-RU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заместитель директора ГАУДО РК «РЦДО»,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B9D5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altLang="ru-RU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руководитель Регионального модельного центра</a:t>
            </a:r>
            <a:endParaRPr kumimoji="0" lang="en-US" altLang="ru-RU" sz="1300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160846" y="6483503"/>
            <a:ext cx="72008" cy="197148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096000" y="64611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3810000" y="64611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59BF0C-CED2-4575-A212-42CC1E59821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1435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38950" y="122238"/>
            <a:ext cx="2076450" cy="6202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2238"/>
            <a:ext cx="6076950" cy="6202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096000" y="64611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3810000" y="64611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BB808A-DBDE-4A82-A5DD-43A53B57BB2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46547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83058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076325"/>
            <a:ext cx="8123238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096000" y="64611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3810000" y="64611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3B0B7D-998D-47AC-9AC4-BE56107A8E4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8130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6" name="Picture 2" descr="D:\Мои документы\Документы\Эмблемы\РМЦ\РМЦ без фона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265"/>
            <a:ext cx="640850" cy="555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38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096000" y="64611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3810000" y="64611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68F4F65-6C11-4519-9CEE-198AAE1AC9F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1366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076325"/>
            <a:ext cx="3984625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22825" y="1076325"/>
            <a:ext cx="3986213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49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>
          <a:xfrm>
            <a:off x="6096000" y="64611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3810000" y="64611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EF6A531-6615-4285-AB8E-4C6F269430D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6224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6096000" y="64611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3810000" y="64611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0258DF-E63E-442B-A64D-093BD2D7FF6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8059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6096000" y="64611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3810000" y="64611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27FF47C-CF62-4443-BFAC-21C2D031AD0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7999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6096000" y="64611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3810000" y="64611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30A23CB-7000-41BD-8794-C245D302B89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1943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6096000" y="64611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3810000" y="64611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FFDC59-4921-450E-92A0-A6C1E02E74E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1633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-9525"/>
            <a:ext cx="9144000" cy="84772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8964613" y="836613"/>
            <a:ext cx="179387" cy="583247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836613"/>
            <a:ext cx="611188" cy="603408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 userDrawn="1"/>
        </p:nvSpPr>
        <p:spPr bwMode="gray">
          <a:xfrm>
            <a:off x="611188" y="6467475"/>
            <a:ext cx="8532812" cy="4048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76325"/>
            <a:ext cx="8123238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609600" y="122238"/>
            <a:ext cx="83058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596900" cy="84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vo.gov.ru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624" y="3429000"/>
            <a:ext cx="7271180" cy="1670865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2780928"/>
            <a:ext cx="72964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О новых требованиях Приказа </a:t>
            </a:r>
            <a:r>
              <a:rPr kumimoji="0" lang="ru-RU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Минпросвещения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Российской Федерации </a:t>
            </a:r>
          </a:p>
          <a:p>
            <a:pPr lvl="0" algn="ctr"/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от 09.11.2018 г. № 196</a:t>
            </a:r>
            <a:endParaRPr kumimoji="0" lang="ru-RU" sz="47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О формировании дополнительных</a:t>
            </a:r>
            <a:br>
              <a:rPr lang="ru-RU" sz="2800" dirty="0"/>
            </a:br>
            <a:r>
              <a:rPr lang="ru-RU" sz="2800" dirty="0"/>
              <a:t>общеразвивающих </a:t>
            </a:r>
            <a:r>
              <a:rPr lang="ru-RU" sz="2800" dirty="0" smtClean="0"/>
              <a:t>программ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12776"/>
            <a:ext cx="2808312" cy="3693319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В соответствии с П.5. Приказа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•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Дополнительные общеразвивающие программы формируются с учетом пункта 9 статьи 2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Федерального закона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«Об	образовании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 Российской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Федерации»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1052736"/>
            <a:ext cx="4572000" cy="54938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/>
              <a:t>Образовательная программа </a:t>
            </a:r>
            <a:r>
              <a:rPr lang="ru-RU" dirty="0"/>
              <a:t>- комплекс основных характеристик образования (объем, содержание, планируемые результаты), организационно- педагогических условий и в случаях, предусмотренных настоящим Федеральным законом, форм аттестации,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а также оценочных и методических </a:t>
            </a:r>
            <a:r>
              <a:rPr lang="ru-RU" dirty="0" smtClean="0"/>
              <a:t>материалов.</a:t>
            </a:r>
            <a:endParaRPr lang="ru-RU" dirty="0"/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527876" y="2982435"/>
            <a:ext cx="756092" cy="484559"/>
            <a:chOff x="5953" y="6307"/>
            <a:chExt cx="2608" cy="763"/>
          </a:xfrm>
        </p:grpSpPr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5953" y="6307"/>
              <a:ext cx="2608" cy="763"/>
            </a:xfrm>
            <a:custGeom>
              <a:avLst/>
              <a:gdLst>
                <a:gd name="T0" fmla="+- 0 8179 5953"/>
                <a:gd name="T1" fmla="*/ T0 w 2608"/>
                <a:gd name="T2" fmla="+- 0 6307 6307"/>
                <a:gd name="T3" fmla="*/ 6307 h 763"/>
                <a:gd name="T4" fmla="+- 0 8179 5953"/>
                <a:gd name="T5" fmla="*/ T4 w 2608"/>
                <a:gd name="T6" fmla="+- 0 6498 6307"/>
                <a:gd name="T7" fmla="*/ 6498 h 763"/>
                <a:gd name="T8" fmla="+- 0 5953 5953"/>
                <a:gd name="T9" fmla="*/ T8 w 2608"/>
                <a:gd name="T10" fmla="+- 0 6498 6307"/>
                <a:gd name="T11" fmla="*/ 6498 h 763"/>
                <a:gd name="T12" fmla="+- 0 5953 5953"/>
                <a:gd name="T13" fmla="*/ T12 w 2608"/>
                <a:gd name="T14" fmla="+- 0 6880 6307"/>
                <a:gd name="T15" fmla="*/ 6880 h 763"/>
                <a:gd name="T16" fmla="+- 0 8179 5953"/>
                <a:gd name="T17" fmla="*/ T16 w 2608"/>
                <a:gd name="T18" fmla="+- 0 6880 6307"/>
                <a:gd name="T19" fmla="*/ 6880 h 763"/>
                <a:gd name="T20" fmla="+- 0 8179 5953"/>
                <a:gd name="T21" fmla="*/ T20 w 2608"/>
                <a:gd name="T22" fmla="+- 0 7070 6307"/>
                <a:gd name="T23" fmla="*/ 7070 h 763"/>
                <a:gd name="T24" fmla="+- 0 8561 5953"/>
                <a:gd name="T25" fmla="*/ T24 w 2608"/>
                <a:gd name="T26" fmla="+- 0 6689 6307"/>
                <a:gd name="T27" fmla="*/ 6689 h 763"/>
                <a:gd name="T28" fmla="+- 0 8179 5953"/>
                <a:gd name="T29" fmla="*/ T28 w 2608"/>
                <a:gd name="T30" fmla="+- 0 6307 6307"/>
                <a:gd name="T31" fmla="*/ 6307 h 76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2608" h="763">
                  <a:moveTo>
                    <a:pt x="2226" y="0"/>
                  </a:moveTo>
                  <a:lnTo>
                    <a:pt x="2226" y="191"/>
                  </a:lnTo>
                  <a:lnTo>
                    <a:pt x="0" y="191"/>
                  </a:lnTo>
                  <a:lnTo>
                    <a:pt x="0" y="573"/>
                  </a:lnTo>
                  <a:lnTo>
                    <a:pt x="2226" y="573"/>
                  </a:lnTo>
                  <a:lnTo>
                    <a:pt x="2226" y="763"/>
                  </a:lnTo>
                  <a:lnTo>
                    <a:pt x="2608" y="382"/>
                  </a:lnTo>
                  <a:lnTo>
                    <a:pt x="2226" y="0"/>
                  </a:lnTo>
                </a:path>
              </a:pathLst>
            </a:custGeom>
            <a:solidFill>
              <a:srgbClr val="4F81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accent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4483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должна включать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908720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/>
              <a:t>дополнительная  </a:t>
            </a:r>
            <a:r>
              <a:rPr lang="ru-RU" sz="2000" b="1" u="sng" dirty="0" smtClean="0"/>
              <a:t>общеобразовательная общеразвивающая</a:t>
            </a:r>
            <a:endParaRPr lang="ru-RU" sz="2000" u="sng" dirty="0"/>
          </a:p>
          <a:p>
            <a:pPr algn="ctr"/>
            <a:r>
              <a:rPr lang="ru-RU" sz="2400" b="1" u="sng" dirty="0" smtClean="0"/>
              <a:t>ПРОГРАММА</a:t>
            </a:r>
            <a:endParaRPr lang="ru-RU" sz="2400" u="sng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1772816"/>
            <a:ext cx="3384376" cy="4680520"/>
          </a:xfrm>
          <a:noFill/>
          <a:ln>
            <a:solidFill>
              <a:schemeClr val="accent2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1400" dirty="0"/>
              <a:t>Образовательная программа -</a:t>
            </a:r>
          </a:p>
          <a:p>
            <a:pPr marL="0" indent="0">
              <a:buNone/>
            </a:pPr>
            <a:r>
              <a:rPr lang="ru-RU" sz="1400" u="sng" dirty="0" smtClean="0"/>
              <a:t>комплекс  основных </a:t>
            </a:r>
          </a:p>
          <a:p>
            <a:pPr marL="0" indent="0">
              <a:buNone/>
            </a:pPr>
            <a:r>
              <a:rPr lang="ru-RU" sz="1400" u="sng" dirty="0" smtClean="0"/>
              <a:t>характеристик  </a:t>
            </a:r>
            <a:r>
              <a:rPr lang="ru-RU" sz="1400" u="sng" dirty="0"/>
              <a:t>образования </a:t>
            </a:r>
          </a:p>
          <a:p>
            <a:pPr marL="0" indent="0">
              <a:buNone/>
            </a:pPr>
            <a:r>
              <a:rPr lang="ru-RU" sz="1400" dirty="0"/>
              <a:t>(объем, содержание,</a:t>
            </a:r>
          </a:p>
          <a:p>
            <a:pPr marL="0" indent="0">
              <a:buNone/>
            </a:pPr>
            <a:r>
              <a:rPr lang="ru-RU" sz="1400" dirty="0"/>
              <a:t>планируемые результаты),</a:t>
            </a:r>
          </a:p>
          <a:p>
            <a:pPr marL="0" indent="0">
              <a:buNone/>
            </a:pPr>
            <a:r>
              <a:rPr lang="ru-RU" sz="1400" dirty="0"/>
              <a:t>организационно-</a:t>
            </a:r>
          </a:p>
          <a:p>
            <a:pPr marL="0" indent="0">
              <a:buNone/>
            </a:pPr>
            <a:r>
              <a:rPr lang="ru-RU" sz="1400" dirty="0"/>
              <a:t>педагогических условий и в</a:t>
            </a:r>
          </a:p>
          <a:p>
            <a:pPr marL="0" indent="0">
              <a:buNone/>
            </a:pPr>
            <a:r>
              <a:rPr lang="ru-RU" sz="1400" dirty="0"/>
              <a:t>случаях, предусмотренных</a:t>
            </a:r>
          </a:p>
          <a:p>
            <a:pPr marL="0" indent="0">
              <a:buNone/>
            </a:pPr>
            <a:r>
              <a:rPr lang="ru-RU" sz="1400" dirty="0"/>
              <a:t>настоящим Федеральным</a:t>
            </a:r>
          </a:p>
          <a:p>
            <a:pPr marL="0" indent="0">
              <a:buNone/>
            </a:pPr>
            <a:r>
              <a:rPr lang="ru-RU" sz="1400" dirty="0"/>
              <a:t>законом, форм аттестации,</a:t>
            </a:r>
          </a:p>
          <a:p>
            <a:pPr marL="0" indent="0">
              <a:buNone/>
            </a:pPr>
            <a:r>
              <a:rPr lang="ru-RU" sz="1400" dirty="0"/>
              <a:t>который представлен в виде</a:t>
            </a:r>
          </a:p>
          <a:p>
            <a:pPr marL="0" indent="0">
              <a:buNone/>
            </a:pPr>
            <a:r>
              <a:rPr lang="ru-RU" sz="1400" dirty="0"/>
              <a:t>учебного плана, календарного</a:t>
            </a:r>
          </a:p>
          <a:p>
            <a:pPr marL="0" indent="0">
              <a:buNone/>
            </a:pPr>
            <a:r>
              <a:rPr lang="ru-RU" sz="1400" dirty="0"/>
              <a:t>учебного графика, рабочих</a:t>
            </a:r>
          </a:p>
          <a:p>
            <a:pPr marL="0" indent="0">
              <a:buNone/>
            </a:pPr>
            <a:r>
              <a:rPr lang="ru-RU" sz="1400" dirty="0"/>
              <a:t>программ учебных предметов,</a:t>
            </a:r>
          </a:p>
          <a:p>
            <a:pPr marL="0" indent="0">
              <a:buNone/>
            </a:pPr>
            <a:r>
              <a:rPr lang="ru-RU" sz="1400" dirty="0"/>
              <a:t>курсов, дисциплин (модулей),</a:t>
            </a:r>
          </a:p>
          <a:p>
            <a:pPr marL="0" indent="0">
              <a:buNone/>
            </a:pPr>
            <a:r>
              <a:rPr lang="ru-RU" sz="1400" dirty="0"/>
              <a:t>иных компонентов, а также</a:t>
            </a:r>
          </a:p>
          <a:p>
            <a:pPr marL="0" indent="0">
              <a:buNone/>
            </a:pPr>
            <a:r>
              <a:rPr lang="ru-RU" sz="1400" dirty="0"/>
              <a:t>оценочных и методических</a:t>
            </a:r>
          </a:p>
          <a:p>
            <a:pPr marL="0" indent="0">
              <a:buNone/>
            </a:pPr>
            <a:r>
              <a:rPr lang="ru-RU" sz="1400" dirty="0"/>
              <a:t>материалов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34022" y="1988840"/>
            <a:ext cx="391506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  <a:tabLst>
                <a:tab pos="88900" algn="l"/>
              </a:tabLst>
            </a:pPr>
            <a:r>
              <a:rPr lang="ru-RU" b="1" dirty="0" smtClean="0">
                <a:solidFill>
                  <a:srgbClr val="FF0000"/>
                </a:solidFill>
              </a:rPr>
              <a:t> объем</a:t>
            </a:r>
            <a:r>
              <a:rPr lang="ru-RU" b="1" dirty="0">
                <a:solidFill>
                  <a:srgbClr val="FF0000"/>
                </a:solidFill>
              </a:rPr>
              <a:t>,</a:t>
            </a:r>
            <a:endParaRPr lang="ru-RU" dirty="0">
              <a:solidFill>
                <a:srgbClr val="FF0000"/>
              </a:solidFill>
            </a:endParaRPr>
          </a:p>
          <a:p>
            <a:pPr marL="177800" indent="-177800">
              <a:tabLst>
                <a:tab pos="177800" algn="l"/>
              </a:tabLst>
            </a:pPr>
            <a:r>
              <a:rPr lang="ru-RU" dirty="0" smtClean="0">
                <a:solidFill>
                  <a:srgbClr val="FF0000"/>
                </a:solidFill>
              </a:rPr>
              <a:t>• </a:t>
            </a:r>
            <a:r>
              <a:rPr lang="ru-RU" b="1" dirty="0" smtClean="0">
                <a:solidFill>
                  <a:srgbClr val="FF0000"/>
                </a:solidFill>
              </a:rPr>
              <a:t>содержание</a:t>
            </a:r>
            <a:r>
              <a:rPr lang="ru-RU" b="1" dirty="0">
                <a:solidFill>
                  <a:srgbClr val="FF0000"/>
                </a:solidFill>
              </a:rPr>
              <a:t>,</a:t>
            </a:r>
            <a:endParaRPr lang="ru-RU" dirty="0">
              <a:solidFill>
                <a:srgbClr val="FF0000"/>
              </a:solidFill>
            </a:endParaRPr>
          </a:p>
          <a:p>
            <a:pPr marL="177800" indent="-177800">
              <a:tabLst>
                <a:tab pos="177800" algn="l"/>
              </a:tabLst>
            </a:pPr>
            <a:r>
              <a:rPr lang="ru-RU" dirty="0" smtClean="0">
                <a:solidFill>
                  <a:srgbClr val="FF0000"/>
                </a:solidFill>
              </a:rPr>
              <a:t>• </a:t>
            </a:r>
            <a:r>
              <a:rPr lang="ru-RU" b="1" dirty="0" smtClean="0">
                <a:solidFill>
                  <a:srgbClr val="FF0000"/>
                </a:solidFill>
              </a:rPr>
              <a:t>планируемые </a:t>
            </a:r>
            <a:r>
              <a:rPr lang="ru-RU" b="1" dirty="0">
                <a:solidFill>
                  <a:srgbClr val="FF0000"/>
                </a:solidFill>
              </a:rPr>
              <a:t>результаты,</a:t>
            </a:r>
            <a:endParaRPr lang="ru-RU" dirty="0">
              <a:solidFill>
                <a:srgbClr val="FF0000"/>
              </a:solidFill>
            </a:endParaRPr>
          </a:p>
          <a:p>
            <a:pPr marL="177800" indent="-177800">
              <a:tabLst>
                <a:tab pos="177800" algn="l"/>
              </a:tabLst>
            </a:pPr>
            <a:r>
              <a:rPr lang="ru-RU" dirty="0" smtClean="0">
                <a:solidFill>
                  <a:srgbClr val="FF0000"/>
                </a:solidFill>
              </a:rPr>
              <a:t>• </a:t>
            </a:r>
            <a:r>
              <a:rPr lang="ru-RU" b="1" dirty="0" smtClean="0">
                <a:solidFill>
                  <a:srgbClr val="FF0000"/>
                </a:solidFill>
              </a:rPr>
              <a:t>организационно-</a:t>
            </a:r>
            <a:endParaRPr lang="ru-RU" dirty="0">
              <a:solidFill>
                <a:srgbClr val="FF0000"/>
              </a:solidFill>
            </a:endParaRPr>
          </a:p>
          <a:p>
            <a:pPr marL="177800" indent="-177800">
              <a:tabLst>
                <a:tab pos="177800" algn="l"/>
              </a:tabLst>
            </a:pPr>
            <a:r>
              <a:rPr lang="ru-RU" b="1" dirty="0">
                <a:solidFill>
                  <a:srgbClr val="FF0000"/>
                </a:solidFill>
              </a:rPr>
              <a:t>педагогические условия</a:t>
            </a:r>
            <a:endParaRPr lang="ru-RU" dirty="0">
              <a:solidFill>
                <a:srgbClr val="FF0000"/>
              </a:solidFill>
            </a:endParaRPr>
          </a:p>
          <a:p>
            <a:pPr marL="177800" indent="-177800">
              <a:tabLst>
                <a:tab pos="177800" algn="l"/>
              </a:tabLst>
            </a:pPr>
            <a:r>
              <a:rPr lang="ru-RU" dirty="0" smtClean="0">
                <a:solidFill>
                  <a:srgbClr val="FF0000"/>
                </a:solidFill>
              </a:rPr>
              <a:t>• </a:t>
            </a:r>
            <a:r>
              <a:rPr lang="ru-RU" b="1" dirty="0" smtClean="0">
                <a:solidFill>
                  <a:srgbClr val="FF0000"/>
                </a:solidFill>
              </a:rPr>
              <a:t>формы </a:t>
            </a:r>
            <a:r>
              <a:rPr lang="ru-RU" b="1" dirty="0">
                <a:solidFill>
                  <a:srgbClr val="FF0000"/>
                </a:solidFill>
              </a:rPr>
              <a:t>аттестации,</a:t>
            </a:r>
            <a:endParaRPr lang="ru-RU" dirty="0">
              <a:solidFill>
                <a:srgbClr val="FF0000"/>
              </a:solidFill>
            </a:endParaRPr>
          </a:p>
          <a:p>
            <a:pPr marL="177800" indent="-177800">
              <a:tabLst>
                <a:tab pos="177800" algn="l"/>
              </a:tabLst>
            </a:pPr>
            <a:r>
              <a:rPr lang="ru-RU" dirty="0" smtClean="0">
                <a:solidFill>
                  <a:srgbClr val="FF0000"/>
                </a:solidFill>
              </a:rPr>
              <a:t>• </a:t>
            </a:r>
            <a:r>
              <a:rPr lang="ru-RU" b="1" dirty="0" smtClean="0">
                <a:solidFill>
                  <a:srgbClr val="FF0000"/>
                </a:solidFill>
              </a:rPr>
              <a:t>учебный </a:t>
            </a:r>
            <a:r>
              <a:rPr lang="ru-RU" b="1" dirty="0">
                <a:solidFill>
                  <a:srgbClr val="FF0000"/>
                </a:solidFill>
              </a:rPr>
              <a:t>план,</a:t>
            </a:r>
            <a:endParaRPr lang="ru-RU" dirty="0">
              <a:solidFill>
                <a:srgbClr val="FF0000"/>
              </a:solidFill>
            </a:endParaRPr>
          </a:p>
          <a:p>
            <a:pPr marL="177800" indent="-177800">
              <a:tabLst>
                <a:tab pos="177800" algn="l"/>
              </a:tabLst>
            </a:pPr>
            <a:r>
              <a:rPr lang="ru-RU" dirty="0" smtClean="0">
                <a:solidFill>
                  <a:srgbClr val="FF0000"/>
                </a:solidFill>
              </a:rPr>
              <a:t>• </a:t>
            </a:r>
            <a:r>
              <a:rPr lang="ru-RU" b="1" dirty="0" smtClean="0">
                <a:solidFill>
                  <a:srgbClr val="FF0000"/>
                </a:solidFill>
              </a:rPr>
              <a:t>календарный </a:t>
            </a:r>
            <a:r>
              <a:rPr lang="ru-RU" b="1" dirty="0">
                <a:solidFill>
                  <a:srgbClr val="FF0000"/>
                </a:solidFill>
              </a:rPr>
              <a:t>учебный график,</a:t>
            </a:r>
            <a:endParaRPr lang="ru-RU" dirty="0">
              <a:solidFill>
                <a:srgbClr val="FF0000"/>
              </a:solidFill>
            </a:endParaRPr>
          </a:p>
          <a:p>
            <a:pPr marL="177800" indent="-177800">
              <a:tabLst>
                <a:tab pos="177800" algn="l"/>
              </a:tabLst>
            </a:pPr>
            <a:r>
              <a:rPr lang="ru-RU" dirty="0" smtClean="0">
                <a:solidFill>
                  <a:srgbClr val="FF0000"/>
                </a:solidFill>
              </a:rPr>
              <a:t>• </a:t>
            </a:r>
            <a:r>
              <a:rPr lang="ru-RU" b="1" dirty="0" smtClean="0">
                <a:solidFill>
                  <a:srgbClr val="FF0000"/>
                </a:solidFill>
              </a:rPr>
              <a:t>рабочие </a:t>
            </a:r>
            <a:r>
              <a:rPr lang="ru-RU" b="1" dirty="0">
                <a:solidFill>
                  <a:srgbClr val="FF0000"/>
                </a:solidFill>
              </a:rPr>
              <a:t>программы учебных предметов, курсов, дисциплин (модулей),</a:t>
            </a:r>
            <a:endParaRPr lang="ru-RU" dirty="0">
              <a:solidFill>
                <a:srgbClr val="FF0000"/>
              </a:solidFill>
            </a:endParaRPr>
          </a:p>
          <a:p>
            <a:pPr marL="177800" indent="-177800">
              <a:tabLst>
                <a:tab pos="177800" algn="l"/>
              </a:tabLst>
            </a:pPr>
            <a:r>
              <a:rPr lang="ru-RU" dirty="0" smtClean="0">
                <a:solidFill>
                  <a:srgbClr val="FF0000"/>
                </a:solidFill>
              </a:rPr>
              <a:t>• </a:t>
            </a:r>
            <a:r>
              <a:rPr lang="ru-RU" b="1" dirty="0" smtClean="0">
                <a:solidFill>
                  <a:srgbClr val="FF0000"/>
                </a:solidFill>
              </a:rPr>
              <a:t>иные </a:t>
            </a:r>
            <a:r>
              <a:rPr lang="ru-RU" b="1" dirty="0">
                <a:solidFill>
                  <a:srgbClr val="FF0000"/>
                </a:solidFill>
              </a:rPr>
              <a:t>компоненты,</a:t>
            </a:r>
            <a:endParaRPr lang="ru-RU" dirty="0">
              <a:solidFill>
                <a:srgbClr val="FF0000"/>
              </a:solidFill>
            </a:endParaRPr>
          </a:p>
          <a:p>
            <a:pPr marL="177800" indent="-177800">
              <a:tabLst>
                <a:tab pos="177800" algn="l"/>
              </a:tabLst>
            </a:pPr>
            <a:r>
              <a:rPr lang="ru-RU" dirty="0" smtClean="0">
                <a:solidFill>
                  <a:srgbClr val="FF0000"/>
                </a:solidFill>
              </a:rPr>
              <a:t>• </a:t>
            </a:r>
            <a:r>
              <a:rPr lang="ru-RU" b="1" dirty="0" smtClean="0">
                <a:solidFill>
                  <a:srgbClr val="FF0000"/>
                </a:solidFill>
              </a:rPr>
              <a:t>оценочные </a:t>
            </a:r>
            <a:r>
              <a:rPr lang="ru-RU" b="1" dirty="0">
                <a:solidFill>
                  <a:srgbClr val="FF0000"/>
                </a:solidFill>
              </a:rPr>
              <a:t>и методические</a:t>
            </a:r>
            <a:endParaRPr lang="ru-RU" dirty="0">
              <a:solidFill>
                <a:srgbClr val="FF0000"/>
              </a:solidFill>
            </a:endParaRPr>
          </a:p>
          <a:p>
            <a:pPr marL="177800" indent="-177800">
              <a:tabLst>
                <a:tab pos="177800" algn="l"/>
              </a:tabLst>
            </a:pPr>
            <a:r>
              <a:rPr lang="ru-RU" b="1" dirty="0" smtClean="0">
                <a:solidFill>
                  <a:srgbClr val="FF0000"/>
                </a:solidFill>
              </a:rPr>
              <a:t>  материалы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49315" y="3731719"/>
            <a:ext cx="756092" cy="484559"/>
            <a:chOff x="5953" y="6307"/>
            <a:chExt cx="2608" cy="763"/>
          </a:xfrm>
          <a:solidFill>
            <a:schemeClr val="accent6"/>
          </a:solidFill>
        </p:grpSpPr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5953" y="6307"/>
              <a:ext cx="2608" cy="763"/>
            </a:xfrm>
            <a:custGeom>
              <a:avLst/>
              <a:gdLst>
                <a:gd name="T0" fmla="+- 0 8179 5953"/>
                <a:gd name="T1" fmla="*/ T0 w 2608"/>
                <a:gd name="T2" fmla="+- 0 6307 6307"/>
                <a:gd name="T3" fmla="*/ 6307 h 763"/>
                <a:gd name="T4" fmla="+- 0 8179 5953"/>
                <a:gd name="T5" fmla="*/ T4 w 2608"/>
                <a:gd name="T6" fmla="+- 0 6498 6307"/>
                <a:gd name="T7" fmla="*/ 6498 h 763"/>
                <a:gd name="T8" fmla="+- 0 5953 5953"/>
                <a:gd name="T9" fmla="*/ T8 w 2608"/>
                <a:gd name="T10" fmla="+- 0 6498 6307"/>
                <a:gd name="T11" fmla="*/ 6498 h 763"/>
                <a:gd name="T12" fmla="+- 0 5953 5953"/>
                <a:gd name="T13" fmla="*/ T12 w 2608"/>
                <a:gd name="T14" fmla="+- 0 6880 6307"/>
                <a:gd name="T15" fmla="*/ 6880 h 763"/>
                <a:gd name="T16" fmla="+- 0 8179 5953"/>
                <a:gd name="T17" fmla="*/ T16 w 2608"/>
                <a:gd name="T18" fmla="+- 0 6880 6307"/>
                <a:gd name="T19" fmla="*/ 6880 h 763"/>
                <a:gd name="T20" fmla="+- 0 8179 5953"/>
                <a:gd name="T21" fmla="*/ T20 w 2608"/>
                <a:gd name="T22" fmla="+- 0 7070 6307"/>
                <a:gd name="T23" fmla="*/ 7070 h 763"/>
                <a:gd name="T24" fmla="+- 0 8561 5953"/>
                <a:gd name="T25" fmla="*/ T24 w 2608"/>
                <a:gd name="T26" fmla="+- 0 6689 6307"/>
                <a:gd name="T27" fmla="*/ 6689 h 763"/>
                <a:gd name="T28" fmla="+- 0 8179 5953"/>
                <a:gd name="T29" fmla="*/ T28 w 2608"/>
                <a:gd name="T30" fmla="+- 0 6307 6307"/>
                <a:gd name="T31" fmla="*/ 6307 h 76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2608" h="763">
                  <a:moveTo>
                    <a:pt x="2226" y="0"/>
                  </a:moveTo>
                  <a:lnTo>
                    <a:pt x="2226" y="191"/>
                  </a:lnTo>
                  <a:lnTo>
                    <a:pt x="0" y="191"/>
                  </a:lnTo>
                  <a:lnTo>
                    <a:pt x="0" y="573"/>
                  </a:lnTo>
                  <a:lnTo>
                    <a:pt x="2226" y="573"/>
                  </a:lnTo>
                  <a:lnTo>
                    <a:pt x="2226" y="763"/>
                  </a:lnTo>
                  <a:lnTo>
                    <a:pt x="2608" y="382"/>
                  </a:lnTo>
                  <a:lnTo>
                    <a:pt x="2226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accent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3442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8426896" cy="563562"/>
          </a:xfrm>
        </p:spPr>
        <p:txBody>
          <a:bodyPr/>
          <a:lstStyle/>
          <a:p>
            <a:r>
              <a:rPr lang="ru-RU" sz="2000" dirty="0"/>
              <a:t>О порядке использования дистанционных </a:t>
            </a:r>
            <a:r>
              <a:rPr lang="ru-RU" sz="2000" dirty="0" smtClean="0"/>
              <a:t>образовательных </a:t>
            </a:r>
            <a:r>
              <a:rPr lang="ru-RU" sz="2000" dirty="0"/>
              <a:t>технологий, электронного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08720"/>
            <a:ext cx="4896544" cy="504056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В </a:t>
            </a:r>
            <a:r>
              <a:rPr lang="ru-RU" sz="2000" dirty="0" smtClean="0">
                <a:solidFill>
                  <a:srgbClr val="FF0000"/>
                </a:solidFill>
              </a:rPr>
              <a:t>соответствии с П.10 </a:t>
            </a:r>
            <a:r>
              <a:rPr lang="ru-RU" sz="2000" dirty="0">
                <a:solidFill>
                  <a:srgbClr val="FF0000"/>
                </a:solidFill>
              </a:rPr>
              <a:t>Приказа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542236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При разработке и реализации дополнительных общеобразовательных программ используются различные образовательные технологии, в том числе </a:t>
            </a:r>
            <a:r>
              <a:rPr lang="ru-RU" sz="2000" b="1" dirty="0">
                <a:solidFill>
                  <a:srgbClr val="FF0000"/>
                </a:solidFill>
              </a:rPr>
              <a:t>дистанционные образовательные технологии, электронное обучение </a:t>
            </a:r>
            <a:r>
              <a:rPr lang="ru-RU" sz="2000" dirty="0"/>
              <a:t>с учетом </a:t>
            </a:r>
            <a:r>
              <a:rPr lang="ru-RU" sz="2000" dirty="0" smtClean="0"/>
              <a:t>требований</a:t>
            </a:r>
          </a:p>
          <a:p>
            <a:endParaRPr lang="ru-RU" sz="2000" dirty="0"/>
          </a:p>
          <a:p>
            <a:r>
              <a:rPr lang="ru-RU" sz="2000" dirty="0" smtClean="0"/>
              <a:t>• Порядка </a:t>
            </a:r>
            <a:r>
              <a:rPr lang="ru-RU" sz="2000" dirty="0"/>
              <a:t>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программ, </a:t>
            </a:r>
            <a:r>
              <a:rPr lang="ru-RU" sz="2000" b="1" dirty="0">
                <a:solidFill>
                  <a:srgbClr val="FF0000"/>
                </a:solidFill>
              </a:rPr>
              <a:t>утвержденного приказом Министерства образования и науки Российской Федерации от 23 августа 2017 г. </a:t>
            </a:r>
            <a:r>
              <a:rPr lang="en-US" sz="2000" b="1" dirty="0">
                <a:solidFill>
                  <a:srgbClr val="FF0000"/>
                </a:solidFill>
              </a:rPr>
              <a:t>N </a:t>
            </a:r>
            <a:r>
              <a:rPr lang="ru-RU" sz="2000" b="1" dirty="0">
                <a:solidFill>
                  <a:srgbClr val="FF0000"/>
                </a:solidFill>
              </a:rPr>
              <a:t>816 </a:t>
            </a:r>
            <a:r>
              <a:rPr lang="ru-RU" sz="2000" dirty="0"/>
              <a:t>(зарегистрирован Министерством юстиции Российской Федерации от 18 сентября 2017 г., регистрационный </a:t>
            </a:r>
            <a:r>
              <a:rPr lang="en-US" sz="2000" dirty="0" smtClean="0"/>
              <a:t>N</a:t>
            </a:r>
            <a:r>
              <a:rPr lang="ru-RU" sz="2000" dirty="0" smtClean="0"/>
              <a:t> 48226</a:t>
            </a:r>
            <a:r>
              <a:rPr lang="ru-RU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12902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 правах обучающихся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98072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В соответствии </a:t>
            </a:r>
            <a:r>
              <a:rPr lang="ru-RU" sz="2000" b="1" dirty="0" smtClean="0">
                <a:solidFill>
                  <a:srgbClr val="FF0000"/>
                </a:solidFill>
              </a:rPr>
              <a:t>с П.9 </a:t>
            </a:r>
            <a:r>
              <a:rPr lang="ru-RU" sz="2000" b="1" dirty="0">
                <a:solidFill>
                  <a:srgbClr val="FF0000"/>
                </a:solidFill>
              </a:rPr>
              <a:t>Приказа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698801"/>
            <a:ext cx="777686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Каждый обучающийся</a:t>
            </a:r>
          </a:p>
          <a:p>
            <a:r>
              <a:rPr lang="ru-RU" sz="3200" b="1" dirty="0"/>
              <a:t>имеет право </a:t>
            </a:r>
            <a:r>
              <a:rPr lang="ru-RU" sz="3200" dirty="0"/>
              <a:t>заниматься</a:t>
            </a:r>
          </a:p>
          <a:p>
            <a:r>
              <a:rPr lang="ru-RU" sz="3200" dirty="0"/>
              <a:t>в нескольких</a:t>
            </a:r>
          </a:p>
          <a:p>
            <a:r>
              <a:rPr lang="ru-RU" sz="3200" dirty="0"/>
              <a:t>объединениях,</a:t>
            </a:r>
            <a:endParaRPr lang="ru-RU" sz="1500" dirty="0"/>
          </a:p>
          <a:p>
            <a:r>
              <a:rPr lang="ru-RU" sz="1500" dirty="0"/>
              <a:t> </a:t>
            </a:r>
          </a:p>
          <a:p>
            <a:r>
              <a:rPr lang="ru-RU" sz="3200" b="1" u="sng" dirty="0" smtClean="0">
                <a:solidFill>
                  <a:srgbClr val="FF0000"/>
                </a:solidFill>
              </a:rPr>
              <a:t>переходить в </a:t>
            </a:r>
            <a:r>
              <a:rPr lang="ru-RU" sz="3200" b="1" u="sng" dirty="0">
                <a:solidFill>
                  <a:srgbClr val="FF0000"/>
                </a:solidFill>
              </a:rPr>
              <a:t>процессе </a:t>
            </a:r>
            <a:r>
              <a:rPr lang="ru-RU" sz="3200" b="1" u="sng" dirty="0" smtClean="0">
                <a:solidFill>
                  <a:srgbClr val="FF0000"/>
                </a:solidFill>
              </a:rPr>
              <a:t>обучения </a:t>
            </a:r>
          </a:p>
          <a:p>
            <a:r>
              <a:rPr lang="ru-RU" sz="3200" b="1" u="sng" dirty="0" smtClean="0">
                <a:solidFill>
                  <a:srgbClr val="FF0000"/>
                </a:solidFill>
              </a:rPr>
              <a:t>из </a:t>
            </a:r>
            <a:r>
              <a:rPr lang="ru-RU" sz="3200" b="1" u="sng" dirty="0">
                <a:solidFill>
                  <a:srgbClr val="FF0000"/>
                </a:solidFill>
              </a:rPr>
              <a:t>одного объединения</a:t>
            </a:r>
            <a:endParaRPr lang="ru-RU" sz="1500" u="sng" dirty="0">
              <a:solidFill>
                <a:srgbClr val="FF0000"/>
              </a:solidFill>
            </a:endParaRPr>
          </a:p>
          <a:p>
            <a:r>
              <a:rPr lang="ru-RU" sz="1500" dirty="0"/>
              <a:t> </a:t>
            </a:r>
          </a:p>
          <a:p>
            <a:r>
              <a:rPr lang="ru-RU" sz="3200" dirty="0"/>
              <a:t>в другое</a:t>
            </a:r>
          </a:p>
        </p:txBody>
      </p:sp>
    </p:spTree>
    <p:extLst>
      <p:ext uri="{BB962C8B-B14F-4D97-AF65-F5344CB8AC3E}">
        <p14:creationId xmlns:p14="http://schemas.microsoft.com/office/powerpoint/2010/main" val="310817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Расширение прав родителей</a:t>
            </a:r>
            <a:br>
              <a:rPr lang="ru-RU" sz="2800" dirty="0"/>
            </a:br>
            <a:r>
              <a:rPr lang="ru-RU" sz="2800" dirty="0"/>
              <a:t>(законных представителей)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980728"/>
            <a:ext cx="3744416" cy="526297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Было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/>
              <a:t> </a:t>
            </a:r>
          </a:p>
          <a:p>
            <a:r>
              <a:rPr lang="ru-RU" sz="2400" dirty="0" smtClean="0"/>
              <a:t>• 15</a:t>
            </a:r>
            <a:r>
              <a:rPr lang="ru-RU" sz="2400" dirty="0"/>
              <a:t>. В работе объединений при наличии условий и согласия руководителя объединения могут участвовать совместно с </a:t>
            </a:r>
            <a:r>
              <a:rPr lang="ru-RU" sz="2400" dirty="0" smtClean="0"/>
              <a:t>несовершеннолетними </a:t>
            </a:r>
            <a:r>
              <a:rPr lang="ru-RU" sz="2400" dirty="0"/>
              <a:t>учащимися их родители (законные представители) </a:t>
            </a:r>
            <a:r>
              <a:rPr lang="ru-RU" sz="2400" b="1" dirty="0">
                <a:solidFill>
                  <a:srgbClr val="FF0000"/>
                </a:solidFill>
              </a:rPr>
              <a:t>без включения в основной состав.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92715" y="1350059"/>
            <a:ext cx="4299765" cy="452431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Стало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/>
              <a:t> 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16 Приказа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/>
              <a:t> </a:t>
            </a:r>
          </a:p>
          <a:p>
            <a:r>
              <a:rPr lang="ru-RU" sz="2400" dirty="0" smtClean="0"/>
              <a:t>• В </a:t>
            </a:r>
            <a:r>
              <a:rPr lang="ru-RU" sz="2400" dirty="0"/>
              <a:t>работе объединений при наличии условий и согласия руководителя объединения совместно с несовершеннолетними обучающимися </a:t>
            </a:r>
            <a:r>
              <a:rPr lang="ru-RU" sz="2400" b="1" dirty="0">
                <a:solidFill>
                  <a:srgbClr val="FF0000"/>
                </a:solidFill>
              </a:rPr>
              <a:t>могут участвовать их родители (законные представители)</a:t>
            </a:r>
            <a:r>
              <a:rPr lang="ru-RU" sz="2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3797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Об организации совместной деятельности обучающихся и родителей при реализации ДОП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052736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 соответствии </a:t>
            </a:r>
            <a:r>
              <a:rPr lang="ru-RU" b="1" dirty="0" smtClean="0">
                <a:solidFill>
                  <a:srgbClr val="FF0000"/>
                </a:solidFill>
              </a:rPr>
              <a:t>с П.14 </a:t>
            </a:r>
            <a:r>
              <a:rPr lang="ru-RU" b="1" dirty="0">
                <a:solidFill>
                  <a:srgbClr val="FF0000"/>
                </a:solidFill>
              </a:rPr>
              <a:t>Приказа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772816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При реализации дополнительных общеобразовательных программ организации, осуществляющие образовательную деятельность, </a:t>
            </a:r>
            <a:r>
              <a:rPr lang="ru-RU" sz="2800" b="1" dirty="0"/>
              <a:t>могут организовывать и проводить массовые мероприятия</a:t>
            </a:r>
            <a:r>
              <a:rPr lang="ru-RU" sz="2800" dirty="0"/>
              <a:t>, создавать необходимые условия </a:t>
            </a:r>
            <a:endParaRPr lang="ru-RU" sz="2800" dirty="0" smtClean="0"/>
          </a:p>
          <a:p>
            <a:pPr algn="ctr"/>
            <a:r>
              <a:rPr lang="ru-RU" sz="2800" b="1" u="sng" dirty="0" smtClean="0">
                <a:solidFill>
                  <a:srgbClr val="FF0000"/>
                </a:solidFill>
              </a:rPr>
              <a:t>для  </a:t>
            </a:r>
            <a:r>
              <a:rPr lang="ru-RU" sz="2800" b="1" u="sng" dirty="0">
                <a:solidFill>
                  <a:srgbClr val="FF0000"/>
                </a:solidFill>
              </a:rPr>
              <a:t>совместной  деятельности </a:t>
            </a:r>
            <a:endParaRPr lang="ru-RU" sz="2800" u="sng" dirty="0">
              <a:solidFill>
                <a:srgbClr val="FF0000"/>
              </a:solidFill>
            </a:endParaRPr>
          </a:p>
          <a:p>
            <a:pPr algn="ctr"/>
            <a:r>
              <a:rPr lang="ru-RU" sz="2800" b="1" u="sng" dirty="0">
                <a:solidFill>
                  <a:srgbClr val="FF0000"/>
                </a:solidFill>
              </a:rPr>
              <a:t> обучающихся  и  родителей</a:t>
            </a:r>
            <a:r>
              <a:rPr lang="ru-RU" sz="2800" b="1" u="heavy" dirty="0"/>
              <a:t> </a:t>
            </a:r>
            <a:endParaRPr lang="ru-RU" sz="2800" dirty="0"/>
          </a:p>
          <a:p>
            <a:pPr algn="ctr"/>
            <a:r>
              <a:rPr lang="ru-RU" sz="2800" dirty="0"/>
              <a:t>(законных представителей).</a:t>
            </a:r>
          </a:p>
        </p:txBody>
      </p:sp>
    </p:spTree>
    <p:extLst>
      <p:ext uri="{BB962C8B-B14F-4D97-AF65-F5344CB8AC3E}">
        <p14:creationId xmlns:p14="http://schemas.microsoft.com/office/powerpoint/2010/main" val="568890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 </a:t>
            </a:r>
            <a:r>
              <a:rPr lang="ru-RU" sz="2400" dirty="0" smtClean="0"/>
              <a:t>квалификационных </a:t>
            </a:r>
            <a:r>
              <a:rPr lang="ru-RU" sz="2400" dirty="0"/>
              <a:t>требованиях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 </a:t>
            </a:r>
            <a:r>
              <a:rPr lang="ru-RU" sz="2400" dirty="0"/>
              <a:t>педагогам дополнительного образования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980728"/>
            <a:ext cx="3888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 соответствии </a:t>
            </a:r>
            <a:r>
              <a:rPr lang="ru-RU" b="1" dirty="0" smtClean="0">
                <a:solidFill>
                  <a:srgbClr val="FF0000"/>
                </a:solidFill>
              </a:rPr>
              <a:t>с П</a:t>
            </a:r>
            <a:r>
              <a:rPr lang="ru-RU" b="1" dirty="0">
                <a:solidFill>
                  <a:srgbClr val="FF0000"/>
                </a:solidFill>
              </a:rPr>
              <a:t>. 15 Приказа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9246" y="1556792"/>
            <a:ext cx="80412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Педагогическая деятельность по реализации дополнительных общеобразовательных программ осуществляется лицами, имеющими среднее профессиональное или высшее образование (в том числе по направлениям, соответствующим направлениям дополнительных общеобразовательных программ, реализуемых организацией, осуществляющей образовательную деятельность) &lt;10&gt; и отвечающими </a:t>
            </a:r>
            <a:r>
              <a:rPr lang="ru-RU" sz="2400" b="1" dirty="0">
                <a:solidFill>
                  <a:srgbClr val="FF0000"/>
                </a:solidFill>
              </a:rPr>
              <a:t>квалификационным требованиям, указанным в квалификационных справочниках, и (или) профессиональным </a:t>
            </a:r>
            <a:r>
              <a:rPr lang="ru-RU" sz="2400" b="1" dirty="0" smtClean="0">
                <a:solidFill>
                  <a:srgbClr val="FF0000"/>
                </a:solidFill>
              </a:rPr>
              <a:t>стандартам </a:t>
            </a:r>
            <a:r>
              <a:rPr lang="ru-RU" sz="2400" b="1" dirty="0" smtClean="0"/>
              <a:t>&lt;</a:t>
            </a:r>
            <a:r>
              <a:rPr lang="ru-RU" sz="2400" b="1" dirty="0"/>
              <a:t>11&gt;.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72475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О привлечении к реализации программ студентов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980728"/>
            <a:ext cx="4176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 соответствии </a:t>
            </a:r>
            <a:r>
              <a:rPr lang="ru-RU" b="1" dirty="0" smtClean="0">
                <a:solidFill>
                  <a:srgbClr val="FF0000"/>
                </a:solidFill>
              </a:rPr>
              <a:t>с П</a:t>
            </a:r>
            <a:r>
              <a:rPr lang="ru-RU" b="1" dirty="0">
                <a:solidFill>
                  <a:srgbClr val="FF0000"/>
                </a:solidFill>
              </a:rPr>
              <a:t>. 15 Приказа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4040" y="1484784"/>
            <a:ext cx="80984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/>
              <a:t>Организации, осуществляющие образовательную деятельность, вправе привлекать к реализации дополнительных общеобразовательных программ лиц, </a:t>
            </a:r>
            <a:r>
              <a:rPr lang="ru-RU" sz="2000" b="1" dirty="0">
                <a:solidFill>
                  <a:srgbClr val="FF0000"/>
                </a:solidFill>
              </a:rPr>
              <a:t>получающих высшее или среднее профессиональное образование в рамках укрупненных групп</a:t>
            </a:r>
            <a:r>
              <a:rPr lang="ru-RU" sz="2000" dirty="0"/>
              <a:t> направлений подготовки высшего образования и специальностей среднего профессионального образования </a:t>
            </a:r>
            <a:r>
              <a:rPr lang="ru-RU" sz="2000" b="1" dirty="0">
                <a:solidFill>
                  <a:srgbClr val="FF0000"/>
                </a:solidFill>
              </a:rPr>
              <a:t>"Образование и педагогические науки"</a:t>
            </a:r>
            <a:r>
              <a:rPr lang="ru-RU" sz="2000" dirty="0"/>
              <a:t> в случае </a:t>
            </a:r>
            <a:r>
              <a:rPr lang="ru-RU" sz="2000" b="1" dirty="0">
                <a:solidFill>
                  <a:srgbClr val="FF0000"/>
                </a:solidFill>
              </a:rPr>
              <a:t>рекомендации аттестационной комиссии и соблюдения требований</a:t>
            </a:r>
            <a:r>
              <a:rPr lang="ru-RU" sz="2000" b="1" dirty="0" smtClean="0">
                <a:solidFill>
                  <a:srgbClr val="FF0000"/>
                </a:solidFill>
              </a:rPr>
              <a:t>, предусмотренных квалификационными требованиями. 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941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О разработке адаптированных ДОП	для обучающихся с ОВЗ, детей-инвалидов и инвалидов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98072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 соответствии </a:t>
            </a:r>
            <a:r>
              <a:rPr lang="ru-RU" b="1" dirty="0" smtClean="0">
                <a:solidFill>
                  <a:srgbClr val="FF0000"/>
                </a:solidFill>
              </a:rPr>
              <a:t>с П</a:t>
            </a:r>
            <a:r>
              <a:rPr lang="ru-RU" b="1" dirty="0">
                <a:solidFill>
                  <a:srgbClr val="FF0000"/>
                </a:solidFill>
              </a:rPr>
              <a:t>. 22 Приказа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628800"/>
            <a:ext cx="792088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/>
              <a:t>22. Содержание дополнительного образования детей и условия организации обучения и воспитания обучающихся с ограниченными возможностями здоровья, </a:t>
            </a:r>
            <a:r>
              <a:rPr lang="ru-RU" sz="2800" b="1" dirty="0">
                <a:solidFill>
                  <a:srgbClr val="FF0000"/>
                </a:solidFill>
              </a:rPr>
              <a:t>детей-инвалидов и инвалидов определяются адаптированной образовательной </a:t>
            </a:r>
            <a:r>
              <a:rPr lang="ru-RU" sz="2800" b="1" dirty="0" smtClean="0">
                <a:solidFill>
                  <a:srgbClr val="FF0000"/>
                </a:solidFill>
              </a:rPr>
              <a:t>программой.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707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Исключено требование к индивидуальной программе реабилитации ребёнка-инвалида и инвалида</a:t>
            </a:r>
            <a:endParaRPr lang="ru-RU" sz="2000" dirty="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55576" y="98072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 соответствии </a:t>
            </a:r>
            <a:r>
              <a:rPr lang="ru-RU" b="1" dirty="0" smtClean="0">
                <a:solidFill>
                  <a:srgbClr val="FF0000"/>
                </a:solidFill>
              </a:rPr>
              <a:t>с П</a:t>
            </a:r>
            <a:r>
              <a:rPr lang="ru-RU" b="1" dirty="0">
                <a:solidFill>
                  <a:srgbClr val="FF0000"/>
                </a:solidFill>
              </a:rPr>
              <a:t>. 19. Приказа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96626" y="1628800"/>
            <a:ext cx="7848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/>
              <a:t>Организации, осуществляющие образовательную деятельность, </a:t>
            </a:r>
            <a:r>
              <a:rPr lang="ru-RU" sz="2000" b="1" dirty="0"/>
              <a:t>должны создать специальные условия</a:t>
            </a:r>
            <a:r>
              <a:rPr lang="ru-RU" sz="2000" dirty="0"/>
              <a:t>, без которых невозможно или затруднено освоение дополнительных общеобразовательных программ указанными категориями учащихся в </a:t>
            </a:r>
            <a:r>
              <a:rPr lang="ru-RU" sz="2000" b="1" dirty="0"/>
              <a:t>соответствии с заключением психолого-медико- педагогической комиссии.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• </a:t>
            </a:r>
            <a:r>
              <a:rPr lang="ru-RU" sz="2000" b="1" dirty="0" smtClean="0">
                <a:solidFill>
                  <a:srgbClr val="FF0000"/>
                </a:solidFill>
              </a:rPr>
              <a:t>Было </a:t>
            </a:r>
            <a:r>
              <a:rPr lang="ru-RU" sz="2000" b="1" dirty="0">
                <a:solidFill>
                  <a:srgbClr val="FF0000"/>
                </a:solidFill>
              </a:rPr>
              <a:t>–</a:t>
            </a:r>
            <a:endParaRPr lang="ru-RU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• </a:t>
            </a:r>
            <a:r>
              <a:rPr lang="ru-RU" sz="2000" b="1" dirty="0" smtClean="0">
                <a:solidFill>
                  <a:srgbClr val="FF0000"/>
                </a:solidFill>
              </a:rPr>
              <a:t>и </a:t>
            </a:r>
            <a:r>
              <a:rPr lang="ru-RU" sz="2000" b="1" dirty="0">
                <a:solidFill>
                  <a:srgbClr val="FF0000"/>
                </a:solidFill>
              </a:rPr>
              <a:t>индивидуальной программой реабилитации ребенка-инвалида и инвалида.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9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6"/>
          <p:cNvSpPr>
            <a:spLocks noChangeArrowheads="1"/>
          </p:cNvSpPr>
          <p:nvPr/>
        </p:nvSpPr>
        <p:spPr bwMode="auto">
          <a:xfrm>
            <a:off x="683568" y="1067545"/>
            <a:ext cx="8136904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406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406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406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406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406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06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400" algn="l"/>
              </a:tabLst>
            </a:pPr>
            <a:r>
              <a:rPr kumimoji="0" lang="ru-RU" alt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"Об утверждении Порядка организации и осуществления образовательной деятельности по дополнительным общеобразовательным программам"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400" algn="l"/>
              </a:tabLst>
            </a:pPr>
            <a:r>
              <a:rPr kumimoji="0" lang="ru-RU" alt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(Зарегистрировано в Минюсте России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400" algn="l"/>
              </a:tabLst>
            </a:pPr>
            <a:r>
              <a:rPr kumimoji="0" lang="ru-RU" alt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29.11.2018 </a:t>
            </a:r>
            <a:r>
              <a:rPr kumimoji="0" lang="en-US" alt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 </a:t>
            </a:r>
            <a:r>
              <a:rPr kumimoji="0" lang="ru-RU" alt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52831)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400" algn="l"/>
              </a:tabLst>
            </a:pPr>
            <a:r>
              <a:rPr kumimoji="0" lang="ru-RU" alt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•	</a:t>
            </a:r>
            <a:r>
              <a:rPr kumimoji="0" lang="ru-RU" altLang="ru-RU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Начало действия документа </a:t>
            </a:r>
            <a:r>
              <a:rPr kumimoji="0" lang="ru-RU" alt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- 11.12.2018.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400" algn="l"/>
              </a:tabLst>
            </a:pPr>
            <a:r>
              <a:rPr kumimoji="0" lang="ru-RU" alt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•	</a:t>
            </a:r>
            <a:r>
              <a:rPr kumimoji="0" lang="ru-RU" altLang="ru-RU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Источник публикации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400" algn="l"/>
              </a:tabLst>
            </a:pPr>
            <a:r>
              <a:rPr kumimoji="0" lang="ru-RU" alt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Официальный интернет-портал правовой</a:t>
            </a:r>
            <a:r>
              <a:rPr kumimoji="0" lang="ru-RU" alt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400" algn="l"/>
              </a:tabLst>
            </a:pPr>
            <a:r>
              <a:rPr kumimoji="0" lang="ru-RU" alt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информации </a:t>
            </a:r>
            <a:r>
              <a:rPr kumimoji="0" lang="en-US" alt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http</a:t>
            </a:r>
            <a:r>
              <a:rPr kumimoji="0" lang="ru-RU" alt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://</a:t>
            </a:r>
            <a:r>
              <a:rPr kumimoji="0" lang="en-US" alt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www</a:t>
            </a:r>
            <a:r>
              <a:rPr kumimoji="0" lang="ru-RU" alt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.</a:t>
            </a:r>
            <a:r>
              <a:rPr kumimoji="0" lang="en-US" alt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pravo</a:t>
            </a:r>
            <a:r>
              <a:rPr kumimoji="0" lang="ru-RU" alt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.</a:t>
            </a:r>
            <a:r>
              <a:rPr kumimoji="0" lang="en-US" alt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gov</a:t>
            </a:r>
            <a:r>
              <a:rPr kumimoji="0" lang="ru-RU" alt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.</a:t>
            </a:r>
            <a:r>
              <a:rPr kumimoji="0" lang="en-US" alt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ru</a:t>
            </a:r>
            <a:r>
              <a:rPr kumimoji="0" lang="ru-RU" alt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,</a:t>
            </a:r>
            <a:endParaRPr kumimoji="0" lang="ru-RU" alt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400" algn="l"/>
              </a:tabLst>
            </a:pPr>
            <a:r>
              <a:rPr kumimoji="0" lang="ru-RU" alt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30.11.2018</a:t>
            </a:r>
            <a:r>
              <a: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-20480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406400" algn="l"/>
              </a:tabLst>
            </a:pPr>
            <a:r>
              <a:rPr lang="ru-RU" altLang="ru-RU" sz="28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ПРИКАЗ МИНПРОСВЕЩЕНИЯ РОССИИ </a:t>
            </a:r>
            <a:endParaRPr lang="ru-RU" altLang="ru-RU" sz="2800" b="1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algn="ctr">
              <a:tabLst>
                <a:tab pos="406400" algn="l"/>
              </a:tabLst>
            </a:pPr>
            <a:r>
              <a:rPr lang="ru-RU" altLang="ru-RU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ОТ 09.11.2018 </a:t>
            </a:r>
            <a:r>
              <a:rPr lang="en-US" altLang="ru-RU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 </a:t>
            </a:r>
            <a:r>
              <a:rPr lang="ru-RU" altLang="ru-RU" sz="28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196</a:t>
            </a:r>
            <a:endParaRPr lang="ru-RU" altLang="ru-RU" sz="5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Уточнены права образовательных</a:t>
            </a:r>
            <a:br>
              <a:rPr lang="ru-RU" sz="2800" dirty="0"/>
            </a:br>
            <a:r>
              <a:rPr lang="ru-RU" sz="2800" dirty="0"/>
              <a:t>организаций по оказанию услуг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052736"/>
            <a:ext cx="3816424" cy="4801314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Было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 </a:t>
            </a:r>
          </a:p>
          <a:p>
            <a:r>
              <a:rPr lang="ru-RU" dirty="0" smtClean="0"/>
              <a:t>• 23</a:t>
            </a:r>
            <a:r>
              <a:rPr lang="ru-RU" dirty="0"/>
              <a:t>. Организации, осуществляющие образовательную деятельность, </a:t>
            </a:r>
            <a:r>
              <a:rPr lang="ru-RU" b="1" dirty="0">
                <a:solidFill>
                  <a:srgbClr val="FF0000"/>
                </a:solidFill>
              </a:rPr>
              <a:t>могут оказывать помощь </a:t>
            </a:r>
            <a:r>
              <a:rPr lang="ru-RU" b="1" dirty="0"/>
              <a:t>педагогическим коллективам </a:t>
            </a:r>
            <a:r>
              <a:rPr lang="ru-RU" dirty="0"/>
              <a:t>других образовательных организаций в реализации дополнительных общеобразовательных программ, организации досуговой и </a:t>
            </a:r>
            <a:r>
              <a:rPr lang="ru-RU" b="1" dirty="0" err="1"/>
              <a:t>внеучебной</a:t>
            </a:r>
            <a:r>
              <a:rPr lang="ru-RU" b="1" dirty="0"/>
              <a:t> </a:t>
            </a:r>
            <a:r>
              <a:rPr lang="ru-RU" dirty="0"/>
              <a:t>деятельности учащихся, а также молодежным и детским общественным объединениям и организациям</a:t>
            </a:r>
          </a:p>
          <a:p>
            <a:r>
              <a:rPr lang="ru-RU" dirty="0"/>
              <a:t>на договорной основе.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932040" y="1059880"/>
            <a:ext cx="3816424" cy="4801314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Стало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 </a:t>
            </a:r>
            <a:endParaRPr lang="ru-RU" dirty="0" smtClean="0"/>
          </a:p>
          <a:p>
            <a:r>
              <a:rPr lang="ru-RU" dirty="0"/>
              <a:t>24. Организации, осуществляющие образовательную деятельность,</a:t>
            </a:r>
          </a:p>
          <a:p>
            <a:r>
              <a:rPr lang="ru-RU" b="1" u="sng" dirty="0" smtClean="0">
                <a:solidFill>
                  <a:srgbClr val="FF0000"/>
                </a:solidFill>
              </a:rPr>
              <a:t>могут  </a:t>
            </a:r>
            <a:r>
              <a:rPr lang="ru-RU" b="1" u="sng" dirty="0">
                <a:solidFill>
                  <a:srgbClr val="FF0000"/>
                </a:solidFill>
              </a:rPr>
              <a:t>на  </a:t>
            </a:r>
            <a:r>
              <a:rPr lang="ru-RU" b="1" u="sng" dirty="0" smtClean="0">
                <a:solidFill>
                  <a:srgbClr val="FF0000"/>
                </a:solidFill>
              </a:rPr>
              <a:t>договорной  основе </a:t>
            </a:r>
            <a:endParaRPr lang="ru-RU" u="sng" dirty="0">
              <a:solidFill>
                <a:srgbClr val="FF0000"/>
              </a:solidFill>
            </a:endParaRPr>
          </a:p>
          <a:p>
            <a:r>
              <a:rPr lang="ru-RU" b="1" u="sng" dirty="0" smtClean="0">
                <a:solidFill>
                  <a:srgbClr val="FF0000"/>
                </a:solidFill>
              </a:rPr>
              <a:t>оказывать  </a:t>
            </a:r>
            <a:r>
              <a:rPr lang="ru-RU" b="1" u="sng" dirty="0">
                <a:solidFill>
                  <a:srgbClr val="FF0000"/>
                </a:solidFill>
              </a:rPr>
              <a:t>услуги  по</a:t>
            </a:r>
            <a:r>
              <a:rPr lang="ru-RU" b="1" u="heavy" dirty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реализации дополнительных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общеобразовательных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программ, </a:t>
            </a:r>
            <a:r>
              <a:rPr lang="ru-RU" b="1" u="sng" dirty="0">
                <a:solidFill>
                  <a:srgbClr val="FF0000"/>
                </a:solidFill>
              </a:rPr>
              <a:t>организации</a:t>
            </a:r>
            <a:endParaRPr lang="ru-RU" u="sng" dirty="0">
              <a:solidFill>
                <a:srgbClr val="FF0000"/>
              </a:solidFill>
            </a:endParaRPr>
          </a:p>
          <a:p>
            <a:r>
              <a:rPr lang="ru-RU" b="1" u="sng" dirty="0" smtClean="0">
                <a:solidFill>
                  <a:srgbClr val="FF0000"/>
                </a:solidFill>
              </a:rPr>
              <a:t>досуговой  </a:t>
            </a:r>
            <a:r>
              <a:rPr lang="ru-RU" b="1" u="sng" dirty="0">
                <a:solidFill>
                  <a:srgbClr val="FF0000"/>
                </a:solidFill>
              </a:rPr>
              <a:t>деятельности </a:t>
            </a:r>
            <a:endParaRPr lang="ru-RU" u="sng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обучающихся педагогическим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коллективам</a:t>
            </a:r>
            <a:r>
              <a:rPr lang="ru-RU" b="1" dirty="0"/>
              <a:t> </a:t>
            </a:r>
            <a:r>
              <a:rPr lang="ru-RU" dirty="0"/>
              <a:t>других</a:t>
            </a:r>
          </a:p>
          <a:p>
            <a:r>
              <a:rPr lang="ru-RU" dirty="0"/>
              <a:t>образовательных организаций,</a:t>
            </a:r>
          </a:p>
          <a:p>
            <a:r>
              <a:rPr lang="ru-RU" dirty="0"/>
              <a:t>а также молодежным и детским</a:t>
            </a:r>
          </a:p>
          <a:p>
            <a:r>
              <a:rPr lang="ru-RU" dirty="0"/>
              <a:t>общественным объединениям</a:t>
            </a:r>
          </a:p>
          <a:p>
            <a:r>
              <a:rPr lang="ru-RU" dirty="0"/>
              <a:t>и организациям</a:t>
            </a:r>
          </a:p>
        </p:txBody>
      </p:sp>
    </p:spTree>
    <p:extLst>
      <p:ext uri="{BB962C8B-B14F-4D97-AF65-F5344CB8AC3E}">
        <p14:creationId xmlns:p14="http://schemas.microsoft.com/office/powerpoint/2010/main" val="184821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Приказ </a:t>
            </a:r>
            <a:r>
              <a:rPr lang="ru-RU" dirty="0" smtClean="0"/>
              <a:t>№ 196</a:t>
            </a:r>
            <a:endParaRPr lang="en-US" altLang="ru-RU" dirty="0"/>
          </a:p>
        </p:txBody>
      </p:sp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96753"/>
            <a:ext cx="798202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1340768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1. Утвержден прилагаемый Порядок организации и осуществления образовательной деятельности по дополнительным общеобразовательным программам</a:t>
            </a:r>
            <a:endParaRPr lang="ru-RU" sz="24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56992"/>
            <a:ext cx="798202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3501008"/>
            <a:ext cx="76328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2. Признан утратившим силу приказ </a:t>
            </a:r>
            <a:r>
              <a:rPr lang="ru-RU" sz="2400" b="1" dirty="0" smtClean="0"/>
              <a:t>Министерства образования </a:t>
            </a:r>
            <a:r>
              <a:rPr lang="ru-RU" sz="2400" b="1" dirty="0"/>
              <a:t>и науки Российской Федерации </a:t>
            </a:r>
            <a:r>
              <a:rPr lang="ru-RU" sz="2400" b="1" dirty="0" smtClean="0"/>
              <a:t>от </a:t>
            </a:r>
            <a:r>
              <a:rPr lang="ru-RU" sz="2400" b="1" dirty="0"/>
              <a:t>29 </a:t>
            </a:r>
            <a:r>
              <a:rPr lang="ru-RU" sz="2400" b="1" dirty="0" smtClean="0"/>
              <a:t>августа 2013 </a:t>
            </a:r>
            <a:r>
              <a:rPr lang="ru-RU" sz="2400" b="1" dirty="0"/>
              <a:t>г. </a:t>
            </a:r>
            <a:r>
              <a:rPr lang="en-US" sz="2400" b="1" dirty="0"/>
              <a:t>N </a:t>
            </a:r>
            <a:r>
              <a:rPr lang="ru-RU" sz="2400" b="1" dirty="0"/>
              <a:t>1008 </a:t>
            </a:r>
            <a:endParaRPr lang="ru-RU" sz="2400" b="1" dirty="0" smtClean="0"/>
          </a:p>
          <a:p>
            <a:r>
              <a:rPr lang="ru-RU" sz="2400" b="1" dirty="0" smtClean="0"/>
              <a:t>"</a:t>
            </a:r>
            <a:r>
              <a:rPr lang="ru-RU" sz="2400" b="1" dirty="0"/>
              <a:t>Об утверждении Порядка организации и</a:t>
            </a:r>
            <a:endParaRPr lang="ru-RU" sz="2400" dirty="0"/>
          </a:p>
          <a:p>
            <a:r>
              <a:rPr lang="ru-RU" sz="2400" b="1" dirty="0"/>
              <a:t>осуществления образовательной деятельности </a:t>
            </a:r>
            <a:r>
              <a:rPr lang="ru-RU" sz="2400" b="1" dirty="0" smtClean="0"/>
              <a:t>по дополнительным </a:t>
            </a:r>
            <a:r>
              <a:rPr lang="ru-RU" sz="2400" b="1" dirty="0"/>
              <a:t>общеобразовательным программам"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755577" y="1801191"/>
            <a:ext cx="3168352" cy="2586009"/>
            <a:chOff x="736" y="2837"/>
            <a:chExt cx="6360" cy="4072"/>
          </a:xfrm>
        </p:grpSpPr>
        <p:sp>
          <p:nvSpPr>
            <p:cNvPr id="12" name="Freeform 4"/>
            <p:cNvSpPr>
              <a:spLocks/>
            </p:cNvSpPr>
            <p:nvPr/>
          </p:nvSpPr>
          <p:spPr bwMode="auto">
            <a:xfrm>
              <a:off x="736" y="2837"/>
              <a:ext cx="6360" cy="4072"/>
            </a:xfrm>
            <a:custGeom>
              <a:avLst/>
              <a:gdLst>
                <a:gd name="T0" fmla="+- 0 736 736"/>
                <a:gd name="T1" fmla="*/ T0 w 6360"/>
                <a:gd name="T2" fmla="+- 0 3516 2837"/>
                <a:gd name="T3" fmla="*/ 3516 h 4072"/>
                <a:gd name="T4" fmla="+- 0 745 736"/>
                <a:gd name="T5" fmla="*/ T4 w 6360"/>
                <a:gd name="T6" fmla="+- 0 3406 2837"/>
                <a:gd name="T7" fmla="*/ 3406 h 4072"/>
                <a:gd name="T8" fmla="+- 0 771 736"/>
                <a:gd name="T9" fmla="*/ T8 w 6360"/>
                <a:gd name="T10" fmla="+- 0 3301 2837"/>
                <a:gd name="T11" fmla="*/ 3301 h 4072"/>
                <a:gd name="T12" fmla="+- 0 812 736"/>
                <a:gd name="T13" fmla="*/ T12 w 6360"/>
                <a:gd name="T14" fmla="+- 0 3204 2837"/>
                <a:gd name="T15" fmla="*/ 3204 h 4072"/>
                <a:gd name="T16" fmla="+- 0 867 736"/>
                <a:gd name="T17" fmla="*/ T16 w 6360"/>
                <a:gd name="T18" fmla="+- 0 3115 2837"/>
                <a:gd name="T19" fmla="*/ 3115 h 4072"/>
                <a:gd name="T20" fmla="+- 0 935 736"/>
                <a:gd name="T21" fmla="*/ T20 w 6360"/>
                <a:gd name="T22" fmla="+- 0 3036 2837"/>
                <a:gd name="T23" fmla="*/ 3036 h 4072"/>
                <a:gd name="T24" fmla="+- 0 1014 736"/>
                <a:gd name="T25" fmla="*/ T24 w 6360"/>
                <a:gd name="T26" fmla="+- 0 2968 2837"/>
                <a:gd name="T27" fmla="*/ 2968 h 4072"/>
                <a:gd name="T28" fmla="+- 0 1103 736"/>
                <a:gd name="T29" fmla="*/ T28 w 6360"/>
                <a:gd name="T30" fmla="+- 0 2913 2837"/>
                <a:gd name="T31" fmla="*/ 2913 h 4072"/>
                <a:gd name="T32" fmla="+- 0 1200 736"/>
                <a:gd name="T33" fmla="*/ T32 w 6360"/>
                <a:gd name="T34" fmla="+- 0 2871 2837"/>
                <a:gd name="T35" fmla="*/ 2871 h 4072"/>
                <a:gd name="T36" fmla="+- 0 1305 736"/>
                <a:gd name="T37" fmla="*/ T36 w 6360"/>
                <a:gd name="T38" fmla="+- 0 2846 2837"/>
                <a:gd name="T39" fmla="*/ 2846 h 4072"/>
                <a:gd name="T40" fmla="+- 0 1415 736"/>
                <a:gd name="T41" fmla="*/ T40 w 6360"/>
                <a:gd name="T42" fmla="+- 0 2837 2837"/>
                <a:gd name="T43" fmla="*/ 2837 h 4072"/>
                <a:gd name="T44" fmla="+- 0 6418 736"/>
                <a:gd name="T45" fmla="*/ T44 w 6360"/>
                <a:gd name="T46" fmla="+- 0 2837 2837"/>
                <a:gd name="T47" fmla="*/ 2837 h 4072"/>
                <a:gd name="T48" fmla="+- 0 6473 736"/>
                <a:gd name="T49" fmla="*/ T48 w 6360"/>
                <a:gd name="T50" fmla="+- 0 2839 2837"/>
                <a:gd name="T51" fmla="*/ 2839 h 4072"/>
                <a:gd name="T52" fmla="+- 0 6528 736"/>
                <a:gd name="T53" fmla="*/ T52 w 6360"/>
                <a:gd name="T54" fmla="+- 0 2846 2837"/>
                <a:gd name="T55" fmla="*/ 2846 h 4072"/>
                <a:gd name="T56" fmla="+- 0 6632 736"/>
                <a:gd name="T57" fmla="*/ T56 w 6360"/>
                <a:gd name="T58" fmla="+- 0 2871 2837"/>
                <a:gd name="T59" fmla="*/ 2871 h 4072"/>
                <a:gd name="T60" fmla="+- 0 6729 736"/>
                <a:gd name="T61" fmla="*/ T60 w 6360"/>
                <a:gd name="T62" fmla="+- 0 2913 2837"/>
                <a:gd name="T63" fmla="*/ 2913 h 4072"/>
                <a:gd name="T64" fmla="+- 0 6818 736"/>
                <a:gd name="T65" fmla="*/ T64 w 6360"/>
                <a:gd name="T66" fmla="+- 0 2968 2837"/>
                <a:gd name="T67" fmla="*/ 2968 h 4072"/>
                <a:gd name="T68" fmla="+- 0 6897 736"/>
                <a:gd name="T69" fmla="*/ T68 w 6360"/>
                <a:gd name="T70" fmla="+- 0 3036 2837"/>
                <a:gd name="T71" fmla="*/ 3036 h 4072"/>
                <a:gd name="T72" fmla="+- 0 6965 736"/>
                <a:gd name="T73" fmla="*/ T72 w 6360"/>
                <a:gd name="T74" fmla="+- 0 3115 2837"/>
                <a:gd name="T75" fmla="*/ 3115 h 4072"/>
                <a:gd name="T76" fmla="+- 0 7020 736"/>
                <a:gd name="T77" fmla="*/ T76 w 6360"/>
                <a:gd name="T78" fmla="+- 0 3204 2837"/>
                <a:gd name="T79" fmla="*/ 3204 h 4072"/>
                <a:gd name="T80" fmla="+- 0 7062 736"/>
                <a:gd name="T81" fmla="*/ T80 w 6360"/>
                <a:gd name="T82" fmla="+- 0 3301 2837"/>
                <a:gd name="T83" fmla="*/ 3301 h 4072"/>
                <a:gd name="T84" fmla="+- 0 7087 736"/>
                <a:gd name="T85" fmla="*/ T84 w 6360"/>
                <a:gd name="T86" fmla="+- 0 3406 2837"/>
                <a:gd name="T87" fmla="*/ 3406 h 4072"/>
                <a:gd name="T88" fmla="+- 0 7096 736"/>
                <a:gd name="T89" fmla="*/ T88 w 6360"/>
                <a:gd name="T90" fmla="+- 0 3516 2837"/>
                <a:gd name="T91" fmla="*/ 3516 h 4072"/>
                <a:gd name="T92" fmla="+- 0 7096 736"/>
                <a:gd name="T93" fmla="*/ T92 w 6360"/>
                <a:gd name="T94" fmla="+- 0 6230 2837"/>
                <a:gd name="T95" fmla="*/ 6230 h 4072"/>
                <a:gd name="T96" fmla="+- 0 7094 736"/>
                <a:gd name="T97" fmla="*/ T96 w 6360"/>
                <a:gd name="T98" fmla="+- 0 6286 2837"/>
                <a:gd name="T99" fmla="*/ 6286 h 4072"/>
                <a:gd name="T100" fmla="+- 0 7087 736"/>
                <a:gd name="T101" fmla="*/ T100 w 6360"/>
                <a:gd name="T102" fmla="+- 0 6340 2837"/>
                <a:gd name="T103" fmla="*/ 6340 h 4072"/>
                <a:gd name="T104" fmla="+- 0 7062 736"/>
                <a:gd name="T105" fmla="*/ T104 w 6360"/>
                <a:gd name="T106" fmla="+- 0 6445 2837"/>
                <a:gd name="T107" fmla="*/ 6445 h 4072"/>
                <a:gd name="T108" fmla="+- 0 7020 736"/>
                <a:gd name="T109" fmla="*/ T108 w 6360"/>
                <a:gd name="T110" fmla="+- 0 6542 2837"/>
                <a:gd name="T111" fmla="*/ 6542 h 4072"/>
                <a:gd name="T112" fmla="+- 0 6965 736"/>
                <a:gd name="T113" fmla="*/ T112 w 6360"/>
                <a:gd name="T114" fmla="+- 0 6631 2837"/>
                <a:gd name="T115" fmla="*/ 6631 h 4072"/>
                <a:gd name="T116" fmla="+- 0 6897 736"/>
                <a:gd name="T117" fmla="*/ T116 w 6360"/>
                <a:gd name="T118" fmla="+- 0 6710 2837"/>
                <a:gd name="T119" fmla="*/ 6710 h 4072"/>
                <a:gd name="T120" fmla="+- 0 6818 736"/>
                <a:gd name="T121" fmla="*/ T120 w 6360"/>
                <a:gd name="T122" fmla="+- 0 6778 2837"/>
                <a:gd name="T123" fmla="*/ 6778 h 4072"/>
                <a:gd name="T124" fmla="+- 0 6729 736"/>
                <a:gd name="T125" fmla="*/ T124 w 6360"/>
                <a:gd name="T126" fmla="+- 0 6833 2837"/>
                <a:gd name="T127" fmla="*/ 6833 h 4072"/>
                <a:gd name="T128" fmla="+- 0 6632 736"/>
                <a:gd name="T129" fmla="*/ T128 w 6360"/>
                <a:gd name="T130" fmla="+- 0 6874 2837"/>
                <a:gd name="T131" fmla="*/ 6874 h 4072"/>
                <a:gd name="T132" fmla="+- 0 6528 736"/>
                <a:gd name="T133" fmla="*/ T132 w 6360"/>
                <a:gd name="T134" fmla="+- 0 6900 2837"/>
                <a:gd name="T135" fmla="*/ 6900 h 4072"/>
                <a:gd name="T136" fmla="+- 0 6418 736"/>
                <a:gd name="T137" fmla="*/ T136 w 6360"/>
                <a:gd name="T138" fmla="+- 0 6909 2837"/>
                <a:gd name="T139" fmla="*/ 6909 h 4072"/>
                <a:gd name="T140" fmla="+- 0 1415 736"/>
                <a:gd name="T141" fmla="*/ T140 w 6360"/>
                <a:gd name="T142" fmla="+- 0 6909 2837"/>
                <a:gd name="T143" fmla="*/ 6909 h 4072"/>
                <a:gd name="T144" fmla="+- 0 1359 736"/>
                <a:gd name="T145" fmla="*/ T144 w 6360"/>
                <a:gd name="T146" fmla="+- 0 6907 2837"/>
                <a:gd name="T147" fmla="*/ 6907 h 4072"/>
                <a:gd name="T148" fmla="+- 0 1305 736"/>
                <a:gd name="T149" fmla="*/ T148 w 6360"/>
                <a:gd name="T150" fmla="+- 0 6900 2837"/>
                <a:gd name="T151" fmla="*/ 6900 h 4072"/>
                <a:gd name="T152" fmla="+- 0 1200 736"/>
                <a:gd name="T153" fmla="*/ T152 w 6360"/>
                <a:gd name="T154" fmla="+- 0 6874 2837"/>
                <a:gd name="T155" fmla="*/ 6874 h 4072"/>
                <a:gd name="T156" fmla="+- 0 1103 736"/>
                <a:gd name="T157" fmla="*/ T156 w 6360"/>
                <a:gd name="T158" fmla="+- 0 6833 2837"/>
                <a:gd name="T159" fmla="*/ 6833 h 4072"/>
                <a:gd name="T160" fmla="+- 0 1014 736"/>
                <a:gd name="T161" fmla="*/ T160 w 6360"/>
                <a:gd name="T162" fmla="+- 0 6778 2837"/>
                <a:gd name="T163" fmla="*/ 6778 h 4072"/>
                <a:gd name="T164" fmla="+- 0 935 736"/>
                <a:gd name="T165" fmla="*/ T164 w 6360"/>
                <a:gd name="T166" fmla="+- 0 6710 2837"/>
                <a:gd name="T167" fmla="*/ 6710 h 4072"/>
                <a:gd name="T168" fmla="+- 0 867 736"/>
                <a:gd name="T169" fmla="*/ T168 w 6360"/>
                <a:gd name="T170" fmla="+- 0 6631 2837"/>
                <a:gd name="T171" fmla="*/ 6631 h 4072"/>
                <a:gd name="T172" fmla="+- 0 812 736"/>
                <a:gd name="T173" fmla="*/ T172 w 6360"/>
                <a:gd name="T174" fmla="+- 0 6542 2837"/>
                <a:gd name="T175" fmla="*/ 6542 h 4072"/>
                <a:gd name="T176" fmla="+- 0 771 736"/>
                <a:gd name="T177" fmla="*/ T176 w 6360"/>
                <a:gd name="T178" fmla="+- 0 6445 2837"/>
                <a:gd name="T179" fmla="*/ 6445 h 4072"/>
                <a:gd name="T180" fmla="+- 0 745 736"/>
                <a:gd name="T181" fmla="*/ T180 w 6360"/>
                <a:gd name="T182" fmla="+- 0 6340 2837"/>
                <a:gd name="T183" fmla="*/ 6340 h 4072"/>
                <a:gd name="T184" fmla="+- 0 736 736"/>
                <a:gd name="T185" fmla="*/ T184 w 6360"/>
                <a:gd name="T186" fmla="+- 0 6230 2837"/>
                <a:gd name="T187" fmla="*/ 6230 h 4072"/>
                <a:gd name="T188" fmla="+- 0 736 736"/>
                <a:gd name="T189" fmla="*/ T188 w 6360"/>
                <a:gd name="T190" fmla="+- 0 3516 2837"/>
                <a:gd name="T191" fmla="*/ 3516 h 407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</a:cxnLst>
              <a:rect l="0" t="0" r="r" b="b"/>
              <a:pathLst>
                <a:path w="6360" h="4072">
                  <a:moveTo>
                    <a:pt x="0" y="679"/>
                  </a:moveTo>
                  <a:lnTo>
                    <a:pt x="9" y="569"/>
                  </a:lnTo>
                  <a:lnTo>
                    <a:pt x="35" y="464"/>
                  </a:lnTo>
                  <a:lnTo>
                    <a:pt x="76" y="367"/>
                  </a:lnTo>
                  <a:lnTo>
                    <a:pt x="131" y="278"/>
                  </a:lnTo>
                  <a:lnTo>
                    <a:pt x="199" y="199"/>
                  </a:lnTo>
                  <a:lnTo>
                    <a:pt x="278" y="131"/>
                  </a:lnTo>
                  <a:lnTo>
                    <a:pt x="367" y="76"/>
                  </a:lnTo>
                  <a:lnTo>
                    <a:pt x="464" y="34"/>
                  </a:lnTo>
                  <a:lnTo>
                    <a:pt x="569" y="9"/>
                  </a:lnTo>
                  <a:lnTo>
                    <a:pt x="679" y="0"/>
                  </a:lnTo>
                  <a:lnTo>
                    <a:pt x="5682" y="0"/>
                  </a:lnTo>
                  <a:lnTo>
                    <a:pt x="5737" y="2"/>
                  </a:lnTo>
                  <a:lnTo>
                    <a:pt x="5792" y="9"/>
                  </a:lnTo>
                  <a:lnTo>
                    <a:pt x="5896" y="34"/>
                  </a:lnTo>
                  <a:lnTo>
                    <a:pt x="5993" y="76"/>
                  </a:lnTo>
                  <a:lnTo>
                    <a:pt x="6082" y="131"/>
                  </a:lnTo>
                  <a:lnTo>
                    <a:pt x="6161" y="199"/>
                  </a:lnTo>
                  <a:lnTo>
                    <a:pt x="6229" y="278"/>
                  </a:lnTo>
                  <a:lnTo>
                    <a:pt x="6284" y="367"/>
                  </a:lnTo>
                  <a:lnTo>
                    <a:pt x="6326" y="464"/>
                  </a:lnTo>
                  <a:lnTo>
                    <a:pt x="6351" y="569"/>
                  </a:lnTo>
                  <a:lnTo>
                    <a:pt x="6360" y="679"/>
                  </a:lnTo>
                  <a:lnTo>
                    <a:pt x="6360" y="3393"/>
                  </a:lnTo>
                  <a:lnTo>
                    <a:pt x="6358" y="3449"/>
                  </a:lnTo>
                  <a:lnTo>
                    <a:pt x="6351" y="3503"/>
                  </a:lnTo>
                  <a:lnTo>
                    <a:pt x="6326" y="3608"/>
                  </a:lnTo>
                  <a:lnTo>
                    <a:pt x="6284" y="3705"/>
                  </a:lnTo>
                  <a:lnTo>
                    <a:pt x="6229" y="3794"/>
                  </a:lnTo>
                  <a:lnTo>
                    <a:pt x="6161" y="3873"/>
                  </a:lnTo>
                  <a:lnTo>
                    <a:pt x="6082" y="3941"/>
                  </a:lnTo>
                  <a:lnTo>
                    <a:pt x="5993" y="3996"/>
                  </a:lnTo>
                  <a:lnTo>
                    <a:pt x="5896" y="4037"/>
                  </a:lnTo>
                  <a:lnTo>
                    <a:pt x="5792" y="4063"/>
                  </a:lnTo>
                  <a:lnTo>
                    <a:pt x="5682" y="4072"/>
                  </a:lnTo>
                  <a:lnTo>
                    <a:pt x="679" y="4072"/>
                  </a:lnTo>
                  <a:lnTo>
                    <a:pt x="623" y="4070"/>
                  </a:lnTo>
                  <a:lnTo>
                    <a:pt x="569" y="4063"/>
                  </a:lnTo>
                  <a:lnTo>
                    <a:pt x="464" y="4037"/>
                  </a:lnTo>
                  <a:lnTo>
                    <a:pt x="367" y="3996"/>
                  </a:lnTo>
                  <a:lnTo>
                    <a:pt x="278" y="3941"/>
                  </a:lnTo>
                  <a:lnTo>
                    <a:pt x="199" y="3873"/>
                  </a:lnTo>
                  <a:lnTo>
                    <a:pt x="131" y="3794"/>
                  </a:lnTo>
                  <a:lnTo>
                    <a:pt x="76" y="3705"/>
                  </a:lnTo>
                  <a:lnTo>
                    <a:pt x="35" y="3608"/>
                  </a:lnTo>
                  <a:lnTo>
                    <a:pt x="9" y="3503"/>
                  </a:lnTo>
                  <a:lnTo>
                    <a:pt x="0" y="3393"/>
                  </a:lnTo>
                  <a:lnTo>
                    <a:pt x="0" y="679"/>
                  </a:lnTo>
                  <a:close/>
                </a:path>
              </a:pathLst>
            </a:custGeom>
            <a:noFill/>
            <a:ln w="25400">
              <a:solidFill>
                <a:srgbClr val="1B41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860033" y="1801191"/>
            <a:ext cx="3672408" cy="2586009"/>
            <a:chOff x="8040" y="2678"/>
            <a:chExt cx="6360" cy="4422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8040" y="2678"/>
              <a:ext cx="6360" cy="4422"/>
            </a:xfrm>
            <a:custGeom>
              <a:avLst/>
              <a:gdLst>
                <a:gd name="T0" fmla="+- 0 8040 8040"/>
                <a:gd name="T1" fmla="*/ T0 w 6360"/>
                <a:gd name="T2" fmla="+- 0 3415 2678"/>
                <a:gd name="T3" fmla="*/ 3415 h 4422"/>
                <a:gd name="T4" fmla="+- 0 8042 8040"/>
                <a:gd name="T5" fmla="*/ T4 w 6360"/>
                <a:gd name="T6" fmla="+- 0 3355 2678"/>
                <a:gd name="T7" fmla="*/ 3355 h 4422"/>
                <a:gd name="T8" fmla="+- 0 8061 8040"/>
                <a:gd name="T9" fmla="*/ T8 w 6360"/>
                <a:gd name="T10" fmla="+- 0 3238 2678"/>
                <a:gd name="T11" fmla="*/ 3238 h 4422"/>
                <a:gd name="T12" fmla="+- 0 8098 8040"/>
                <a:gd name="T13" fmla="*/ T12 w 6360"/>
                <a:gd name="T14" fmla="+- 0 3129 2678"/>
                <a:gd name="T15" fmla="*/ 3129 h 4422"/>
                <a:gd name="T16" fmla="+- 0 8150 8040"/>
                <a:gd name="T17" fmla="*/ T16 w 6360"/>
                <a:gd name="T18" fmla="+- 0 3027 2678"/>
                <a:gd name="T19" fmla="*/ 3027 h 4422"/>
                <a:gd name="T20" fmla="+- 0 8217 8040"/>
                <a:gd name="T21" fmla="*/ T20 w 6360"/>
                <a:gd name="T22" fmla="+- 0 2936 2678"/>
                <a:gd name="T23" fmla="*/ 2936 h 4422"/>
                <a:gd name="T24" fmla="+- 0 8297 8040"/>
                <a:gd name="T25" fmla="*/ T24 w 6360"/>
                <a:gd name="T26" fmla="+- 0 2856 2678"/>
                <a:gd name="T27" fmla="*/ 2856 h 4422"/>
                <a:gd name="T28" fmla="+- 0 8389 8040"/>
                <a:gd name="T29" fmla="*/ T28 w 6360"/>
                <a:gd name="T30" fmla="+- 0 2789 2678"/>
                <a:gd name="T31" fmla="*/ 2789 h 4422"/>
                <a:gd name="T32" fmla="+- 0 8490 8040"/>
                <a:gd name="T33" fmla="*/ T32 w 6360"/>
                <a:gd name="T34" fmla="+- 0 2736 2678"/>
                <a:gd name="T35" fmla="*/ 2736 h 4422"/>
                <a:gd name="T36" fmla="+- 0 8600 8040"/>
                <a:gd name="T37" fmla="*/ T36 w 6360"/>
                <a:gd name="T38" fmla="+- 0 2700 2678"/>
                <a:gd name="T39" fmla="*/ 2700 h 4422"/>
                <a:gd name="T40" fmla="+- 0 8717 8040"/>
                <a:gd name="T41" fmla="*/ T40 w 6360"/>
                <a:gd name="T42" fmla="+- 0 2681 2678"/>
                <a:gd name="T43" fmla="*/ 2681 h 4422"/>
                <a:gd name="T44" fmla="+- 0 8777 8040"/>
                <a:gd name="T45" fmla="*/ T44 w 6360"/>
                <a:gd name="T46" fmla="+- 0 2678 2678"/>
                <a:gd name="T47" fmla="*/ 2678 h 4422"/>
                <a:gd name="T48" fmla="+- 0 13663 8040"/>
                <a:gd name="T49" fmla="*/ T48 w 6360"/>
                <a:gd name="T50" fmla="+- 0 2678 2678"/>
                <a:gd name="T51" fmla="*/ 2678 h 4422"/>
                <a:gd name="T52" fmla="+- 0 13723 8040"/>
                <a:gd name="T53" fmla="*/ T52 w 6360"/>
                <a:gd name="T54" fmla="+- 0 2681 2678"/>
                <a:gd name="T55" fmla="*/ 2681 h 4422"/>
                <a:gd name="T56" fmla="+- 0 13783 8040"/>
                <a:gd name="T57" fmla="*/ T56 w 6360"/>
                <a:gd name="T58" fmla="+- 0 2688 2678"/>
                <a:gd name="T59" fmla="*/ 2688 h 4422"/>
                <a:gd name="T60" fmla="+- 0 13896 8040"/>
                <a:gd name="T61" fmla="*/ T60 w 6360"/>
                <a:gd name="T62" fmla="+- 0 2716 2678"/>
                <a:gd name="T63" fmla="*/ 2716 h 4422"/>
                <a:gd name="T64" fmla="+- 0 14002 8040"/>
                <a:gd name="T65" fmla="*/ T64 w 6360"/>
                <a:gd name="T66" fmla="+- 0 2761 2678"/>
                <a:gd name="T67" fmla="*/ 2761 h 4422"/>
                <a:gd name="T68" fmla="+- 0 14098 8040"/>
                <a:gd name="T69" fmla="*/ T68 w 6360"/>
                <a:gd name="T70" fmla="+- 0 2821 2678"/>
                <a:gd name="T71" fmla="*/ 2821 h 4422"/>
                <a:gd name="T72" fmla="+- 0 14184 8040"/>
                <a:gd name="T73" fmla="*/ T72 w 6360"/>
                <a:gd name="T74" fmla="+- 0 2894 2678"/>
                <a:gd name="T75" fmla="*/ 2894 h 4422"/>
                <a:gd name="T76" fmla="+- 0 14258 8040"/>
                <a:gd name="T77" fmla="*/ T76 w 6360"/>
                <a:gd name="T78" fmla="+- 0 2980 2678"/>
                <a:gd name="T79" fmla="*/ 2980 h 4422"/>
                <a:gd name="T80" fmla="+- 0 14318 8040"/>
                <a:gd name="T81" fmla="*/ T80 w 6360"/>
                <a:gd name="T82" fmla="+- 0 3077 2678"/>
                <a:gd name="T83" fmla="*/ 3077 h 4422"/>
                <a:gd name="T84" fmla="+- 0 14362 8040"/>
                <a:gd name="T85" fmla="*/ T84 w 6360"/>
                <a:gd name="T86" fmla="+- 0 3182 2678"/>
                <a:gd name="T87" fmla="*/ 3182 h 4422"/>
                <a:gd name="T88" fmla="+- 0 14390 8040"/>
                <a:gd name="T89" fmla="*/ T88 w 6360"/>
                <a:gd name="T90" fmla="+- 0 3296 2678"/>
                <a:gd name="T91" fmla="*/ 3296 h 4422"/>
                <a:gd name="T92" fmla="+- 0 14400 8040"/>
                <a:gd name="T93" fmla="*/ T92 w 6360"/>
                <a:gd name="T94" fmla="+- 0 3415 2678"/>
                <a:gd name="T95" fmla="*/ 3415 h 4422"/>
                <a:gd name="T96" fmla="+- 0 14400 8040"/>
                <a:gd name="T97" fmla="*/ T96 w 6360"/>
                <a:gd name="T98" fmla="+- 0 6363 2678"/>
                <a:gd name="T99" fmla="*/ 6363 h 4422"/>
                <a:gd name="T100" fmla="+- 0 14398 8040"/>
                <a:gd name="T101" fmla="*/ T100 w 6360"/>
                <a:gd name="T102" fmla="+- 0 6424 2678"/>
                <a:gd name="T103" fmla="*/ 6424 h 4422"/>
                <a:gd name="T104" fmla="+- 0 14390 8040"/>
                <a:gd name="T105" fmla="*/ T104 w 6360"/>
                <a:gd name="T106" fmla="+- 0 6483 2678"/>
                <a:gd name="T107" fmla="*/ 6483 h 4422"/>
                <a:gd name="T108" fmla="+- 0 14362 8040"/>
                <a:gd name="T109" fmla="*/ T108 w 6360"/>
                <a:gd name="T110" fmla="+- 0 6596 2678"/>
                <a:gd name="T111" fmla="*/ 6596 h 4422"/>
                <a:gd name="T112" fmla="+- 0 14318 8040"/>
                <a:gd name="T113" fmla="*/ T112 w 6360"/>
                <a:gd name="T114" fmla="+- 0 6702 2678"/>
                <a:gd name="T115" fmla="*/ 6702 h 4422"/>
                <a:gd name="T116" fmla="+- 0 14258 8040"/>
                <a:gd name="T117" fmla="*/ T116 w 6360"/>
                <a:gd name="T118" fmla="+- 0 6799 2678"/>
                <a:gd name="T119" fmla="*/ 6799 h 4422"/>
                <a:gd name="T120" fmla="+- 0 14184 8040"/>
                <a:gd name="T121" fmla="*/ T120 w 6360"/>
                <a:gd name="T122" fmla="+- 0 6885 2678"/>
                <a:gd name="T123" fmla="*/ 6885 h 4422"/>
                <a:gd name="T124" fmla="+- 0 14098 8040"/>
                <a:gd name="T125" fmla="*/ T124 w 6360"/>
                <a:gd name="T126" fmla="+- 0 6958 2678"/>
                <a:gd name="T127" fmla="*/ 6958 h 4422"/>
                <a:gd name="T128" fmla="+- 0 14002 8040"/>
                <a:gd name="T129" fmla="*/ T128 w 6360"/>
                <a:gd name="T130" fmla="+- 0 7018 2678"/>
                <a:gd name="T131" fmla="*/ 7018 h 4422"/>
                <a:gd name="T132" fmla="+- 0 13896 8040"/>
                <a:gd name="T133" fmla="*/ T132 w 6360"/>
                <a:gd name="T134" fmla="+- 0 7063 2678"/>
                <a:gd name="T135" fmla="*/ 7063 h 4422"/>
                <a:gd name="T136" fmla="+- 0 13783 8040"/>
                <a:gd name="T137" fmla="*/ T136 w 6360"/>
                <a:gd name="T138" fmla="+- 0 7091 2678"/>
                <a:gd name="T139" fmla="*/ 7091 h 4422"/>
                <a:gd name="T140" fmla="+- 0 13663 8040"/>
                <a:gd name="T141" fmla="*/ T140 w 6360"/>
                <a:gd name="T142" fmla="+- 0 7100 2678"/>
                <a:gd name="T143" fmla="*/ 7100 h 4422"/>
                <a:gd name="T144" fmla="+- 0 8777 8040"/>
                <a:gd name="T145" fmla="*/ T144 w 6360"/>
                <a:gd name="T146" fmla="+- 0 7100 2678"/>
                <a:gd name="T147" fmla="*/ 7100 h 4422"/>
                <a:gd name="T148" fmla="+- 0 8717 8040"/>
                <a:gd name="T149" fmla="*/ T148 w 6360"/>
                <a:gd name="T150" fmla="+- 0 7098 2678"/>
                <a:gd name="T151" fmla="*/ 7098 h 4422"/>
                <a:gd name="T152" fmla="+- 0 8657 8040"/>
                <a:gd name="T153" fmla="*/ T152 w 6360"/>
                <a:gd name="T154" fmla="+- 0 7091 2678"/>
                <a:gd name="T155" fmla="*/ 7091 h 4422"/>
                <a:gd name="T156" fmla="+- 0 8544 8040"/>
                <a:gd name="T157" fmla="*/ T156 w 6360"/>
                <a:gd name="T158" fmla="+- 0 7063 2678"/>
                <a:gd name="T159" fmla="*/ 7063 h 4422"/>
                <a:gd name="T160" fmla="+- 0 8438 8040"/>
                <a:gd name="T161" fmla="*/ T160 w 6360"/>
                <a:gd name="T162" fmla="+- 0 7018 2678"/>
                <a:gd name="T163" fmla="*/ 7018 h 4422"/>
                <a:gd name="T164" fmla="+- 0 8342 8040"/>
                <a:gd name="T165" fmla="*/ T164 w 6360"/>
                <a:gd name="T166" fmla="+- 0 6958 2678"/>
                <a:gd name="T167" fmla="*/ 6958 h 4422"/>
                <a:gd name="T168" fmla="+- 0 8256 8040"/>
                <a:gd name="T169" fmla="*/ T168 w 6360"/>
                <a:gd name="T170" fmla="+- 0 6885 2678"/>
                <a:gd name="T171" fmla="*/ 6885 h 4422"/>
                <a:gd name="T172" fmla="+- 0 8182 8040"/>
                <a:gd name="T173" fmla="*/ T172 w 6360"/>
                <a:gd name="T174" fmla="+- 0 6799 2678"/>
                <a:gd name="T175" fmla="*/ 6799 h 4422"/>
                <a:gd name="T176" fmla="+- 0 8122 8040"/>
                <a:gd name="T177" fmla="*/ T176 w 6360"/>
                <a:gd name="T178" fmla="+- 0 6702 2678"/>
                <a:gd name="T179" fmla="*/ 6702 h 4422"/>
                <a:gd name="T180" fmla="+- 0 8078 8040"/>
                <a:gd name="T181" fmla="*/ T180 w 6360"/>
                <a:gd name="T182" fmla="+- 0 6596 2678"/>
                <a:gd name="T183" fmla="*/ 6596 h 4422"/>
                <a:gd name="T184" fmla="+- 0 8050 8040"/>
                <a:gd name="T185" fmla="*/ T184 w 6360"/>
                <a:gd name="T186" fmla="+- 0 6483 2678"/>
                <a:gd name="T187" fmla="*/ 6483 h 4422"/>
                <a:gd name="T188" fmla="+- 0 8040 8040"/>
                <a:gd name="T189" fmla="*/ T188 w 6360"/>
                <a:gd name="T190" fmla="+- 0 6363 2678"/>
                <a:gd name="T191" fmla="*/ 6363 h 4422"/>
                <a:gd name="T192" fmla="+- 0 8040 8040"/>
                <a:gd name="T193" fmla="*/ T192 w 6360"/>
                <a:gd name="T194" fmla="+- 0 3415 2678"/>
                <a:gd name="T195" fmla="*/ 3415 h 442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</a:cxnLst>
              <a:rect l="0" t="0" r="r" b="b"/>
              <a:pathLst>
                <a:path w="6360" h="4422">
                  <a:moveTo>
                    <a:pt x="0" y="737"/>
                  </a:moveTo>
                  <a:lnTo>
                    <a:pt x="2" y="677"/>
                  </a:lnTo>
                  <a:lnTo>
                    <a:pt x="21" y="560"/>
                  </a:lnTo>
                  <a:lnTo>
                    <a:pt x="58" y="451"/>
                  </a:lnTo>
                  <a:lnTo>
                    <a:pt x="110" y="349"/>
                  </a:lnTo>
                  <a:lnTo>
                    <a:pt x="177" y="258"/>
                  </a:lnTo>
                  <a:lnTo>
                    <a:pt x="257" y="178"/>
                  </a:lnTo>
                  <a:lnTo>
                    <a:pt x="349" y="111"/>
                  </a:lnTo>
                  <a:lnTo>
                    <a:pt x="450" y="58"/>
                  </a:lnTo>
                  <a:lnTo>
                    <a:pt x="560" y="22"/>
                  </a:lnTo>
                  <a:lnTo>
                    <a:pt x="677" y="3"/>
                  </a:lnTo>
                  <a:lnTo>
                    <a:pt x="737" y="0"/>
                  </a:lnTo>
                  <a:lnTo>
                    <a:pt x="5623" y="0"/>
                  </a:lnTo>
                  <a:lnTo>
                    <a:pt x="5683" y="3"/>
                  </a:lnTo>
                  <a:lnTo>
                    <a:pt x="5743" y="10"/>
                  </a:lnTo>
                  <a:lnTo>
                    <a:pt x="5856" y="38"/>
                  </a:lnTo>
                  <a:lnTo>
                    <a:pt x="5962" y="83"/>
                  </a:lnTo>
                  <a:lnTo>
                    <a:pt x="6058" y="143"/>
                  </a:lnTo>
                  <a:lnTo>
                    <a:pt x="6144" y="216"/>
                  </a:lnTo>
                  <a:lnTo>
                    <a:pt x="6218" y="302"/>
                  </a:lnTo>
                  <a:lnTo>
                    <a:pt x="6278" y="399"/>
                  </a:lnTo>
                  <a:lnTo>
                    <a:pt x="6322" y="504"/>
                  </a:lnTo>
                  <a:lnTo>
                    <a:pt x="6350" y="618"/>
                  </a:lnTo>
                  <a:lnTo>
                    <a:pt x="6360" y="737"/>
                  </a:lnTo>
                  <a:lnTo>
                    <a:pt x="6360" y="3685"/>
                  </a:lnTo>
                  <a:lnTo>
                    <a:pt x="6358" y="3746"/>
                  </a:lnTo>
                  <a:lnTo>
                    <a:pt x="6350" y="3805"/>
                  </a:lnTo>
                  <a:lnTo>
                    <a:pt x="6322" y="3918"/>
                  </a:lnTo>
                  <a:lnTo>
                    <a:pt x="6278" y="4024"/>
                  </a:lnTo>
                  <a:lnTo>
                    <a:pt x="6218" y="4121"/>
                  </a:lnTo>
                  <a:lnTo>
                    <a:pt x="6144" y="4207"/>
                  </a:lnTo>
                  <a:lnTo>
                    <a:pt x="6058" y="4280"/>
                  </a:lnTo>
                  <a:lnTo>
                    <a:pt x="5962" y="4340"/>
                  </a:lnTo>
                  <a:lnTo>
                    <a:pt x="5856" y="4385"/>
                  </a:lnTo>
                  <a:lnTo>
                    <a:pt x="5743" y="4413"/>
                  </a:lnTo>
                  <a:lnTo>
                    <a:pt x="5623" y="4422"/>
                  </a:lnTo>
                  <a:lnTo>
                    <a:pt x="737" y="4422"/>
                  </a:lnTo>
                  <a:lnTo>
                    <a:pt x="677" y="4420"/>
                  </a:lnTo>
                  <a:lnTo>
                    <a:pt x="617" y="4413"/>
                  </a:lnTo>
                  <a:lnTo>
                    <a:pt x="504" y="4385"/>
                  </a:lnTo>
                  <a:lnTo>
                    <a:pt x="398" y="4340"/>
                  </a:lnTo>
                  <a:lnTo>
                    <a:pt x="302" y="4280"/>
                  </a:lnTo>
                  <a:lnTo>
                    <a:pt x="216" y="4207"/>
                  </a:lnTo>
                  <a:lnTo>
                    <a:pt x="142" y="4121"/>
                  </a:lnTo>
                  <a:lnTo>
                    <a:pt x="82" y="4024"/>
                  </a:lnTo>
                  <a:lnTo>
                    <a:pt x="38" y="3918"/>
                  </a:lnTo>
                  <a:lnTo>
                    <a:pt x="10" y="3805"/>
                  </a:lnTo>
                  <a:lnTo>
                    <a:pt x="0" y="3685"/>
                  </a:lnTo>
                  <a:lnTo>
                    <a:pt x="0" y="737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31933" y="2788064"/>
            <a:ext cx="756092" cy="484559"/>
            <a:chOff x="5953" y="6307"/>
            <a:chExt cx="2608" cy="763"/>
          </a:xfrm>
        </p:grpSpPr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5953" y="6307"/>
              <a:ext cx="2608" cy="763"/>
            </a:xfrm>
            <a:custGeom>
              <a:avLst/>
              <a:gdLst>
                <a:gd name="T0" fmla="+- 0 8179 5953"/>
                <a:gd name="T1" fmla="*/ T0 w 2608"/>
                <a:gd name="T2" fmla="+- 0 6307 6307"/>
                <a:gd name="T3" fmla="*/ 6307 h 763"/>
                <a:gd name="T4" fmla="+- 0 8179 5953"/>
                <a:gd name="T5" fmla="*/ T4 w 2608"/>
                <a:gd name="T6" fmla="+- 0 6498 6307"/>
                <a:gd name="T7" fmla="*/ 6498 h 763"/>
                <a:gd name="T8" fmla="+- 0 5953 5953"/>
                <a:gd name="T9" fmla="*/ T8 w 2608"/>
                <a:gd name="T10" fmla="+- 0 6498 6307"/>
                <a:gd name="T11" fmla="*/ 6498 h 763"/>
                <a:gd name="T12" fmla="+- 0 5953 5953"/>
                <a:gd name="T13" fmla="*/ T12 w 2608"/>
                <a:gd name="T14" fmla="+- 0 6880 6307"/>
                <a:gd name="T15" fmla="*/ 6880 h 763"/>
                <a:gd name="T16" fmla="+- 0 8179 5953"/>
                <a:gd name="T17" fmla="*/ T16 w 2608"/>
                <a:gd name="T18" fmla="+- 0 6880 6307"/>
                <a:gd name="T19" fmla="*/ 6880 h 763"/>
                <a:gd name="T20" fmla="+- 0 8179 5953"/>
                <a:gd name="T21" fmla="*/ T20 w 2608"/>
                <a:gd name="T22" fmla="+- 0 7070 6307"/>
                <a:gd name="T23" fmla="*/ 7070 h 763"/>
                <a:gd name="T24" fmla="+- 0 8561 5953"/>
                <a:gd name="T25" fmla="*/ T24 w 2608"/>
                <a:gd name="T26" fmla="+- 0 6689 6307"/>
                <a:gd name="T27" fmla="*/ 6689 h 763"/>
                <a:gd name="T28" fmla="+- 0 8179 5953"/>
                <a:gd name="T29" fmla="*/ T28 w 2608"/>
                <a:gd name="T30" fmla="+- 0 6307 6307"/>
                <a:gd name="T31" fmla="*/ 6307 h 76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2608" h="763">
                  <a:moveTo>
                    <a:pt x="2226" y="0"/>
                  </a:moveTo>
                  <a:lnTo>
                    <a:pt x="2226" y="191"/>
                  </a:lnTo>
                  <a:lnTo>
                    <a:pt x="0" y="191"/>
                  </a:lnTo>
                  <a:lnTo>
                    <a:pt x="0" y="573"/>
                  </a:lnTo>
                  <a:lnTo>
                    <a:pt x="2226" y="573"/>
                  </a:lnTo>
                  <a:lnTo>
                    <a:pt x="2226" y="763"/>
                  </a:lnTo>
                  <a:lnTo>
                    <a:pt x="2608" y="382"/>
                  </a:lnTo>
                  <a:lnTo>
                    <a:pt x="2226" y="0"/>
                  </a:lnTo>
                </a:path>
              </a:pathLst>
            </a:custGeom>
            <a:solidFill>
              <a:srgbClr val="4F81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971600" y="2060848"/>
            <a:ext cx="32403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002060"/>
                </a:solidFill>
              </a:rPr>
              <a:t>Приказ</a:t>
            </a:r>
            <a:endParaRPr lang="ru-RU" sz="6000" dirty="0">
              <a:solidFill>
                <a:srgbClr val="002060"/>
              </a:solidFill>
            </a:endParaRPr>
          </a:p>
          <a:p>
            <a:r>
              <a:rPr lang="ru-RU" sz="6000" b="1" dirty="0" smtClean="0">
                <a:solidFill>
                  <a:srgbClr val="002060"/>
                </a:solidFill>
              </a:rPr>
              <a:t>№ 196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2078532"/>
            <a:ext cx="33843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Порядок организации и осуществления образовательной деятельности по ДОПОЛНИТЕЛЬНЫМ ОБЩЕОБРАЗОВАТЕЛЬНЫМ ПРОГРАММАМ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75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818399"/>
            <a:ext cx="2880320" cy="3293209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№ 196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 </a:t>
            </a:r>
          </a:p>
          <a:p>
            <a:r>
              <a:rPr lang="ru-RU" b="1" dirty="0"/>
              <a:t>Порядок организации и осуществления образовательной деятельности по дополнительным </a:t>
            </a:r>
            <a:r>
              <a:rPr lang="ru-RU" b="1" dirty="0" smtClean="0"/>
              <a:t>общеобразовательным программам</a:t>
            </a:r>
          </a:p>
          <a:p>
            <a:r>
              <a:rPr lang="ru-RU" b="1" dirty="0" smtClean="0"/>
              <a:t>(</a:t>
            </a:r>
            <a:r>
              <a:rPr lang="ru-RU" b="1" dirty="0"/>
              <a:t>далее - Порядок)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1484784"/>
            <a:ext cx="4608512" cy="396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• регулирует </a:t>
            </a:r>
            <a:r>
              <a:rPr lang="ru-RU" dirty="0">
                <a:solidFill>
                  <a:schemeClr val="tx1"/>
                </a:solidFill>
              </a:rPr>
              <a:t>организацию и осуществление образовательной деятельности по </a:t>
            </a:r>
            <a:r>
              <a:rPr lang="ru-RU" b="1" dirty="0">
                <a:solidFill>
                  <a:schemeClr val="tx1"/>
                </a:solidFill>
              </a:rPr>
              <a:t>дополнительным общеобразовательным программам</a:t>
            </a:r>
            <a:r>
              <a:rPr lang="ru-RU" dirty="0">
                <a:solidFill>
                  <a:schemeClr val="tx1"/>
                </a:solidFill>
              </a:rPr>
              <a:t>,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• в </a:t>
            </a:r>
            <a:r>
              <a:rPr lang="ru-RU" dirty="0">
                <a:solidFill>
                  <a:schemeClr val="tx1"/>
                </a:solidFill>
              </a:rPr>
              <a:t>том числе </a:t>
            </a:r>
            <a:r>
              <a:rPr lang="ru-RU" b="1" dirty="0">
                <a:solidFill>
                  <a:schemeClr val="tx1"/>
                </a:solidFill>
              </a:rPr>
              <a:t>особенности организации образовательной </a:t>
            </a:r>
            <a:r>
              <a:rPr lang="ru-RU" dirty="0">
                <a:solidFill>
                  <a:schemeClr val="tx1"/>
                </a:solidFill>
              </a:rPr>
              <a:t>деятельности </a:t>
            </a:r>
            <a:r>
              <a:rPr lang="ru-RU" dirty="0" smtClean="0">
                <a:solidFill>
                  <a:schemeClr val="tx1"/>
                </a:solidFill>
              </a:rPr>
              <a:t>для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b="1" dirty="0" smtClean="0">
                <a:solidFill>
                  <a:schemeClr val="tx1"/>
                </a:solidFill>
              </a:rPr>
              <a:t>учащихся </a:t>
            </a:r>
            <a:r>
              <a:rPr lang="ru-RU" b="1" dirty="0">
                <a:solidFill>
                  <a:schemeClr val="tx1"/>
                </a:solidFill>
              </a:rPr>
              <a:t>с ограниченными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возможностями здоровья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b="1" dirty="0" smtClean="0">
                <a:solidFill>
                  <a:schemeClr val="tx1"/>
                </a:solidFill>
              </a:rPr>
              <a:t>детей-инвалидов </a:t>
            </a:r>
            <a:r>
              <a:rPr lang="ru-RU" b="1" dirty="0">
                <a:solidFill>
                  <a:schemeClr val="tx1"/>
                </a:solidFill>
              </a:rPr>
              <a:t>и инвалидов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dirty="0"/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656845" y="3068960"/>
            <a:ext cx="483107" cy="484559"/>
            <a:chOff x="5953" y="6307"/>
            <a:chExt cx="2608" cy="763"/>
          </a:xfrm>
        </p:grpSpPr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5953" y="6307"/>
              <a:ext cx="2608" cy="763"/>
            </a:xfrm>
            <a:custGeom>
              <a:avLst/>
              <a:gdLst>
                <a:gd name="T0" fmla="+- 0 8179 5953"/>
                <a:gd name="T1" fmla="*/ T0 w 2608"/>
                <a:gd name="T2" fmla="+- 0 6307 6307"/>
                <a:gd name="T3" fmla="*/ 6307 h 763"/>
                <a:gd name="T4" fmla="+- 0 8179 5953"/>
                <a:gd name="T5" fmla="*/ T4 w 2608"/>
                <a:gd name="T6" fmla="+- 0 6498 6307"/>
                <a:gd name="T7" fmla="*/ 6498 h 763"/>
                <a:gd name="T8" fmla="+- 0 5953 5953"/>
                <a:gd name="T9" fmla="*/ T8 w 2608"/>
                <a:gd name="T10" fmla="+- 0 6498 6307"/>
                <a:gd name="T11" fmla="*/ 6498 h 763"/>
                <a:gd name="T12" fmla="+- 0 5953 5953"/>
                <a:gd name="T13" fmla="*/ T12 w 2608"/>
                <a:gd name="T14" fmla="+- 0 6880 6307"/>
                <a:gd name="T15" fmla="*/ 6880 h 763"/>
                <a:gd name="T16" fmla="+- 0 8179 5953"/>
                <a:gd name="T17" fmla="*/ T16 w 2608"/>
                <a:gd name="T18" fmla="+- 0 6880 6307"/>
                <a:gd name="T19" fmla="*/ 6880 h 763"/>
                <a:gd name="T20" fmla="+- 0 8179 5953"/>
                <a:gd name="T21" fmla="*/ T20 w 2608"/>
                <a:gd name="T22" fmla="+- 0 7070 6307"/>
                <a:gd name="T23" fmla="*/ 7070 h 763"/>
                <a:gd name="T24" fmla="+- 0 8561 5953"/>
                <a:gd name="T25" fmla="*/ T24 w 2608"/>
                <a:gd name="T26" fmla="+- 0 6689 6307"/>
                <a:gd name="T27" fmla="*/ 6689 h 763"/>
                <a:gd name="T28" fmla="+- 0 8179 5953"/>
                <a:gd name="T29" fmla="*/ T28 w 2608"/>
                <a:gd name="T30" fmla="+- 0 6307 6307"/>
                <a:gd name="T31" fmla="*/ 6307 h 76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2608" h="763">
                  <a:moveTo>
                    <a:pt x="2226" y="0"/>
                  </a:moveTo>
                  <a:lnTo>
                    <a:pt x="2226" y="191"/>
                  </a:lnTo>
                  <a:lnTo>
                    <a:pt x="0" y="191"/>
                  </a:lnTo>
                  <a:lnTo>
                    <a:pt x="0" y="573"/>
                  </a:lnTo>
                  <a:lnTo>
                    <a:pt x="2226" y="573"/>
                  </a:lnTo>
                  <a:lnTo>
                    <a:pt x="2226" y="763"/>
                  </a:lnTo>
                  <a:lnTo>
                    <a:pt x="2608" y="382"/>
                  </a:lnTo>
                  <a:lnTo>
                    <a:pt x="2226" y="0"/>
                  </a:lnTo>
                </a:path>
              </a:pathLst>
            </a:custGeom>
            <a:solidFill>
              <a:srgbClr val="4F81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accent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1646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3526160" cy="4896544"/>
          </a:xfrm>
          <a:noFill/>
          <a:ln>
            <a:solidFill>
              <a:schemeClr val="accent2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№ 196</a:t>
            </a:r>
          </a:p>
          <a:p>
            <a:pPr marL="0" indent="0">
              <a:buNone/>
            </a:pPr>
            <a:endParaRPr lang="ru-RU" sz="500" dirty="0" smtClean="0"/>
          </a:p>
          <a:p>
            <a:pPr marL="0" indent="0">
              <a:buNone/>
            </a:pPr>
            <a:endParaRPr lang="ru-RU" sz="500" dirty="0" smtClean="0"/>
          </a:p>
          <a:p>
            <a:pPr marL="0" indent="0">
              <a:buNone/>
            </a:pPr>
            <a:r>
              <a:rPr lang="ru-RU" sz="1400" dirty="0" smtClean="0"/>
              <a:t>Настоящий </a:t>
            </a:r>
            <a:r>
              <a:rPr lang="ru-RU" sz="1400" dirty="0"/>
              <a:t>Порядок является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обязательным </a:t>
            </a:r>
            <a:r>
              <a:rPr lang="ru-RU" sz="1400" dirty="0">
                <a:solidFill>
                  <a:srgbClr val="FF0000"/>
                </a:solidFill>
              </a:rPr>
              <a:t>для организаций,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FF0000"/>
                </a:solidFill>
              </a:rPr>
              <a:t>осуществляющих образовательную деятельность и реализующих дополнительные общеобразовательные программы (дополнительные общеразвивающие программы и дополнительные предпрофессиональные программы),</a:t>
            </a:r>
          </a:p>
          <a:p>
            <a:pPr marL="0" indent="0">
              <a:buNone/>
            </a:pPr>
            <a:r>
              <a:rPr lang="ru-RU" sz="1400" dirty="0"/>
              <a:t>а также индивидуальных предпринимателей (далее - организации, осуществляющие образовательную </a:t>
            </a:r>
            <a:r>
              <a:rPr lang="ru-RU" sz="1400" i="1" dirty="0"/>
              <a:t>деятельность</a:t>
            </a:r>
            <a:r>
              <a:rPr lang="ru-RU" sz="1400" dirty="0"/>
              <a:t>).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blackWhite">
          <a:xfrm>
            <a:off x="4427984" y="1124744"/>
            <a:ext cx="648072" cy="439248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Образовательные  организации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Дополнительного  образования</a:t>
            </a:r>
            <a:endParaRPr lang="en-US" altLang="ru-RU" b="1" dirty="0">
              <a:solidFill>
                <a:schemeClr val="bg1"/>
              </a:solidFill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2215458" y="5521878"/>
            <a:ext cx="2644574" cy="792088"/>
            <a:chOff x="2551" y="8235"/>
            <a:chExt cx="3809" cy="763"/>
          </a:xfrm>
          <a:solidFill>
            <a:schemeClr val="accent5"/>
          </a:solidFill>
        </p:grpSpPr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2551" y="8235"/>
              <a:ext cx="3809" cy="763"/>
            </a:xfrm>
            <a:custGeom>
              <a:avLst/>
              <a:gdLst>
                <a:gd name="T0" fmla="+- 0 2551 2551"/>
                <a:gd name="T1" fmla="*/ T0 w 3809"/>
                <a:gd name="T2" fmla="+- 0 8426 8235"/>
                <a:gd name="T3" fmla="*/ 8426 h 763"/>
                <a:gd name="T4" fmla="+- 0 5978 2551"/>
                <a:gd name="T5" fmla="*/ T4 w 3809"/>
                <a:gd name="T6" fmla="+- 0 8426 8235"/>
                <a:gd name="T7" fmla="*/ 8426 h 763"/>
                <a:gd name="T8" fmla="+- 0 5978 2551"/>
                <a:gd name="T9" fmla="*/ T8 w 3809"/>
                <a:gd name="T10" fmla="+- 0 8235 8235"/>
                <a:gd name="T11" fmla="*/ 8235 h 763"/>
                <a:gd name="T12" fmla="+- 0 6359 2551"/>
                <a:gd name="T13" fmla="*/ T12 w 3809"/>
                <a:gd name="T14" fmla="+- 0 8617 8235"/>
                <a:gd name="T15" fmla="*/ 8617 h 763"/>
                <a:gd name="T16" fmla="+- 0 5978 2551"/>
                <a:gd name="T17" fmla="*/ T16 w 3809"/>
                <a:gd name="T18" fmla="+- 0 8998 8235"/>
                <a:gd name="T19" fmla="*/ 8998 h 763"/>
                <a:gd name="T20" fmla="+- 0 5978 2551"/>
                <a:gd name="T21" fmla="*/ T20 w 3809"/>
                <a:gd name="T22" fmla="+- 0 8807 8235"/>
                <a:gd name="T23" fmla="*/ 8807 h 763"/>
                <a:gd name="T24" fmla="+- 0 2551 2551"/>
                <a:gd name="T25" fmla="*/ T24 w 3809"/>
                <a:gd name="T26" fmla="+- 0 8807 8235"/>
                <a:gd name="T27" fmla="*/ 8807 h 763"/>
                <a:gd name="T28" fmla="+- 0 2551 2551"/>
                <a:gd name="T29" fmla="*/ T28 w 3809"/>
                <a:gd name="T30" fmla="+- 0 8426 8235"/>
                <a:gd name="T31" fmla="*/ 8426 h 76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3809" h="763">
                  <a:moveTo>
                    <a:pt x="0" y="191"/>
                  </a:moveTo>
                  <a:lnTo>
                    <a:pt x="3427" y="191"/>
                  </a:lnTo>
                  <a:lnTo>
                    <a:pt x="3427" y="0"/>
                  </a:lnTo>
                  <a:lnTo>
                    <a:pt x="3808" y="382"/>
                  </a:lnTo>
                  <a:lnTo>
                    <a:pt x="3427" y="763"/>
                  </a:lnTo>
                  <a:lnTo>
                    <a:pt x="3427" y="572"/>
                  </a:lnTo>
                  <a:lnTo>
                    <a:pt x="0" y="572"/>
                  </a:lnTo>
                  <a:lnTo>
                    <a:pt x="0" y="191"/>
                  </a:lnTo>
                  <a:close/>
                </a:path>
              </a:pathLst>
            </a:custGeom>
            <a:grpFill/>
            <a:ln w="25400">
              <a:solidFill>
                <a:srgbClr val="385D8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2267471" y="5733256"/>
            <a:ext cx="2491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п.1 ч. 3. ст. 23 ФЗ-273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blackWhite">
          <a:xfrm>
            <a:off x="5292080" y="908720"/>
            <a:ext cx="504056" cy="532859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Дошкольные образовательные организации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blackWhite">
          <a:xfrm>
            <a:off x="6012160" y="908720"/>
            <a:ext cx="504056" cy="532859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Общеобразовательные организации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blackWhite">
          <a:xfrm>
            <a:off x="6732240" y="891205"/>
            <a:ext cx="720080" cy="5328592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Профессиональные образовательные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 организации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blackWhite">
          <a:xfrm>
            <a:off x="7668344" y="1772816"/>
            <a:ext cx="504056" cy="345638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ВУЗы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blackWhite">
          <a:xfrm>
            <a:off x="8388424" y="1772816"/>
            <a:ext cx="504056" cy="3456384"/>
          </a:xfrm>
          <a:prstGeom prst="roundRect">
            <a:avLst>
              <a:gd name="adj" fmla="val 9106"/>
            </a:avLst>
          </a:prstGeom>
          <a:solidFill>
            <a:schemeClr val="accent1"/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vert="vert270" wrap="none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8297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305800" cy="779586"/>
          </a:xfrm>
        </p:spPr>
        <p:txBody>
          <a:bodyPr/>
          <a:lstStyle/>
          <a:p>
            <a:r>
              <a:rPr lang="ru-RU" sz="1400" dirty="0"/>
              <a:t>Образовательные организации разных типов</a:t>
            </a:r>
            <a:r>
              <a:rPr lang="ru-RU" sz="1400" dirty="0" smtClean="0"/>
              <a:t>, имеющих </a:t>
            </a:r>
            <a:r>
              <a:rPr lang="ru-RU" sz="1400" dirty="0"/>
              <a:t>лицензию на право ведения </a:t>
            </a:r>
            <a:r>
              <a:rPr lang="ru-RU" sz="1400" dirty="0" smtClean="0"/>
              <a:t>образовательной деятельности </a:t>
            </a:r>
            <a:br>
              <a:rPr lang="ru-RU" sz="1400" dirty="0" smtClean="0"/>
            </a:br>
            <a:r>
              <a:rPr lang="ru-RU" sz="1400" dirty="0" smtClean="0"/>
              <a:t>по </a:t>
            </a:r>
            <a:r>
              <a:rPr lang="ru-RU" sz="1400" dirty="0"/>
              <a:t>подвиду «Дополнительное </a:t>
            </a:r>
            <a:r>
              <a:rPr lang="ru-RU" sz="1400" dirty="0" smtClean="0"/>
              <a:t>образование детей </a:t>
            </a:r>
            <a:r>
              <a:rPr lang="ru-RU" sz="1400" dirty="0"/>
              <a:t>и взрослых</a:t>
            </a:r>
            <a:r>
              <a:rPr lang="ru-RU" sz="1400" dirty="0" smtClean="0"/>
              <a:t>»</a:t>
            </a:r>
            <a:endParaRPr lang="ru-RU" sz="2800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753184" y="1730714"/>
            <a:ext cx="2016224" cy="2850414"/>
            <a:chOff x="1643" y="3699"/>
            <a:chExt cx="3525" cy="4656"/>
          </a:xfrm>
        </p:grpSpPr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1643" y="3699"/>
              <a:ext cx="3525" cy="4656"/>
            </a:xfrm>
            <a:custGeom>
              <a:avLst/>
              <a:gdLst>
                <a:gd name="T0" fmla="+- 0 1643 1643"/>
                <a:gd name="T1" fmla="*/ T0 w 3525"/>
                <a:gd name="T2" fmla="+- 0 8355 3699"/>
                <a:gd name="T3" fmla="*/ 8355 h 4656"/>
                <a:gd name="T4" fmla="+- 0 5168 1643"/>
                <a:gd name="T5" fmla="*/ T4 w 3525"/>
                <a:gd name="T6" fmla="+- 0 8355 3699"/>
                <a:gd name="T7" fmla="*/ 8355 h 4656"/>
                <a:gd name="T8" fmla="+- 0 5168 1643"/>
                <a:gd name="T9" fmla="*/ T8 w 3525"/>
                <a:gd name="T10" fmla="+- 0 3699 3699"/>
                <a:gd name="T11" fmla="*/ 3699 h 4656"/>
                <a:gd name="T12" fmla="+- 0 1643 1643"/>
                <a:gd name="T13" fmla="*/ T12 w 3525"/>
                <a:gd name="T14" fmla="+- 0 3699 3699"/>
                <a:gd name="T15" fmla="*/ 3699 h 4656"/>
                <a:gd name="T16" fmla="+- 0 1643 1643"/>
                <a:gd name="T17" fmla="*/ T16 w 3525"/>
                <a:gd name="T18" fmla="+- 0 8355 3699"/>
                <a:gd name="T19" fmla="*/ 8355 h 46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25" h="4656">
                  <a:moveTo>
                    <a:pt x="0" y="4656"/>
                  </a:moveTo>
                  <a:lnTo>
                    <a:pt x="3525" y="4656"/>
                  </a:lnTo>
                  <a:lnTo>
                    <a:pt x="3525" y="0"/>
                  </a:lnTo>
                  <a:lnTo>
                    <a:pt x="0" y="0"/>
                  </a:lnTo>
                  <a:lnTo>
                    <a:pt x="0" y="4656"/>
                  </a:lnTo>
                  <a:close/>
                </a:path>
              </a:pathLst>
            </a:custGeom>
            <a:noFill/>
            <a:ln w="25400">
              <a:solidFill>
                <a:srgbClr val="1B41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5436096" y="1730714"/>
            <a:ext cx="3456384" cy="906199"/>
            <a:chOff x="9355" y="-2193"/>
            <a:chExt cx="3525" cy="2115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9355" y="-2193"/>
              <a:ext cx="3525" cy="2115"/>
            </a:xfrm>
            <a:custGeom>
              <a:avLst/>
              <a:gdLst>
                <a:gd name="T0" fmla="+- 0 9355 9355"/>
                <a:gd name="T1" fmla="*/ T0 w 3525"/>
                <a:gd name="T2" fmla="+- 0 -79 -2193"/>
                <a:gd name="T3" fmla="*/ -79 h 2115"/>
                <a:gd name="T4" fmla="+- 0 12879 9355"/>
                <a:gd name="T5" fmla="*/ T4 w 3525"/>
                <a:gd name="T6" fmla="+- 0 -79 -2193"/>
                <a:gd name="T7" fmla="*/ -79 h 2115"/>
                <a:gd name="T8" fmla="+- 0 12879 9355"/>
                <a:gd name="T9" fmla="*/ T8 w 3525"/>
                <a:gd name="T10" fmla="+- 0 -2193 -2193"/>
                <a:gd name="T11" fmla="*/ -2193 h 2115"/>
                <a:gd name="T12" fmla="+- 0 9355 9355"/>
                <a:gd name="T13" fmla="*/ T12 w 3525"/>
                <a:gd name="T14" fmla="+- 0 -2193 -2193"/>
                <a:gd name="T15" fmla="*/ -2193 h 2115"/>
                <a:gd name="T16" fmla="+- 0 9355 9355"/>
                <a:gd name="T17" fmla="*/ T16 w 3525"/>
                <a:gd name="T18" fmla="+- 0 -79 -2193"/>
                <a:gd name="T19" fmla="*/ -79 h 2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25" h="2115">
                  <a:moveTo>
                    <a:pt x="0" y="2114"/>
                  </a:moveTo>
                  <a:lnTo>
                    <a:pt x="3524" y="2114"/>
                  </a:lnTo>
                  <a:lnTo>
                    <a:pt x="3524" y="0"/>
                  </a:lnTo>
                  <a:lnTo>
                    <a:pt x="0" y="0"/>
                  </a:lnTo>
                  <a:lnTo>
                    <a:pt x="0" y="2114"/>
                  </a:lnTo>
                  <a:close/>
                </a:path>
              </a:pathLst>
            </a:custGeom>
            <a:noFill/>
            <a:ln w="25400">
              <a:solidFill>
                <a:srgbClr val="1B41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3013080" y="3818276"/>
            <a:ext cx="3143096" cy="762852"/>
            <a:chOff x="5499" y="1095"/>
            <a:chExt cx="3525" cy="2115"/>
          </a:xfrm>
        </p:grpSpPr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5499" y="1095"/>
              <a:ext cx="3525" cy="2115"/>
            </a:xfrm>
            <a:custGeom>
              <a:avLst/>
              <a:gdLst>
                <a:gd name="T0" fmla="+- 0 5499 5499"/>
                <a:gd name="T1" fmla="*/ T0 w 3525"/>
                <a:gd name="T2" fmla="+- 0 3210 1095"/>
                <a:gd name="T3" fmla="*/ 3210 h 2115"/>
                <a:gd name="T4" fmla="+- 0 9024 5499"/>
                <a:gd name="T5" fmla="*/ T4 w 3525"/>
                <a:gd name="T6" fmla="+- 0 3210 1095"/>
                <a:gd name="T7" fmla="*/ 3210 h 2115"/>
                <a:gd name="T8" fmla="+- 0 9024 5499"/>
                <a:gd name="T9" fmla="*/ T8 w 3525"/>
                <a:gd name="T10" fmla="+- 0 1095 1095"/>
                <a:gd name="T11" fmla="*/ 1095 h 2115"/>
                <a:gd name="T12" fmla="+- 0 5499 5499"/>
                <a:gd name="T13" fmla="*/ T12 w 3525"/>
                <a:gd name="T14" fmla="+- 0 1095 1095"/>
                <a:gd name="T15" fmla="*/ 1095 h 2115"/>
                <a:gd name="T16" fmla="+- 0 5499 5499"/>
                <a:gd name="T17" fmla="*/ T16 w 3525"/>
                <a:gd name="T18" fmla="+- 0 3210 1095"/>
                <a:gd name="T19" fmla="*/ 3210 h 2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25" h="2115">
                  <a:moveTo>
                    <a:pt x="0" y="2115"/>
                  </a:moveTo>
                  <a:lnTo>
                    <a:pt x="3525" y="2115"/>
                  </a:lnTo>
                  <a:lnTo>
                    <a:pt x="3525" y="0"/>
                  </a:lnTo>
                  <a:lnTo>
                    <a:pt x="0" y="0"/>
                  </a:lnTo>
                  <a:lnTo>
                    <a:pt x="0" y="2115"/>
                  </a:lnTo>
                  <a:close/>
                </a:path>
              </a:pathLst>
            </a:custGeom>
            <a:noFill/>
            <a:ln w="25400">
              <a:solidFill>
                <a:srgbClr val="1B41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3059832" y="1730715"/>
            <a:ext cx="2238375" cy="906198"/>
            <a:chOff x="5272" y="-2193"/>
            <a:chExt cx="3525" cy="2115"/>
          </a:xfrm>
        </p:grpSpPr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5272" y="-2193"/>
              <a:ext cx="3525" cy="2115"/>
            </a:xfrm>
            <a:custGeom>
              <a:avLst/>
              <a:gdLst>
                <a:gd name="T0" fmla="+- 0 5272 5272"/>
                <a:gd name="T1" fmla="*/ T0 w 3525"/>
                <a:gd name="T2" fmla="+- 0 -79 -2193"/>
                <a:gd name="T3" fmla="*/ -79 h 2115"/>
                <a:gd name="T4" fmla="+- 0 8797 5272"/>
                <a:gd name="T5" fmla="*/ T4 w 3525"/>
                <a:gd name="T6" fmla="+- 0 -79 -2193"/>
                <a:gd name="T7" fmla="*/ -79 h 2115"/>
                <a:gd name="T8" fmla="+- 0 8797 5272"/>
                <a:gd name="T9" fmla="*/ T8 w 3525"/>
                <a:gd name="T10" fmla="+- 0 -2193 -2193"/>
                <a:gd name="T11" fmla="*/ -2193 h 2115"/>
                <a:gd name="T12" fmla="+- 0 5272 5272"/>
                <a:gd name="T13" fmla="*/ T12 w 3525"/>
                <a:gd name="T14" fmla="+- 0 -2193 -2193"/>
                <a:gd name="T15" fmla="*/ -2193 h 2115"/>
                <a:gd name="T16" fmla="+- 0 5272 5272"/>
                <a:gd name="T17" fmla="*/ T16 w 3525"/>
                <a:gd name="T18" fmla="+- 0 -79 -2193"/>
                <a:gd name="T19" fmla="*/ -79 h 2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25" h="2115">
                  <a:moveTo>
                    <a:pt x="0" y="2114"/>
                  </a:moveTo>
                  <a:lnTo>
                    <a:pt x="3525" y="2114"/>
                  </a:lnTo>
                  <a:lnTo>
                    <a:pt x="3525" y="0"/>
                  </a:lnTo>
                  <a:lnTo>
                    <a:pt x="0" y="0"/>
                  </a:lnTo>
                  <a:lnTo>
                    <a:pt x="0" y="2114"/>
                  </a:lnTo>
                  <a:close/>
                </a:path>
              </a:pathLst>
            </a:custGeom>
            <a:noFill/>
            <a:ln w="25400">
              <a:solidFill>
                <a:srgbClr val="1B41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6356424" y="3508685"/>
            <a:ext cx="2238375" cy="1073321"/>
            <a:chOff x="9355" y="-590"/>
            <a:chExt cx="3525" cy="2115"/>
          </a:xfrm>
        </p:grpSpPr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9355" y="-590"/>
              <a:ext cx="3525" cy="2115"/>
            </a:xfrm>
            <a:custGeom>
              <a:avLst/>
              <a:gdLst>
                <a:gd name="T0" fmla="+- 0 9355 9355"/>
                <a:gd name="T1" fmla="*/ T0 w 3525"/>
                <a:gd name="T2" fmla="+- 0 1525 -590"/>
                <a:gd name="T3" fmla="*/ 1525 h 2115"/>
                <a:gd name="T4" fmla="+- 0 12879 9355"/>
                <a:gd name="T5" fmla="*/ T4 w 3525"/>
                <a:gd name="T6" fmla="+- 0 1525 -590"/>
                <a:gd name="T7" fmla="*/ 1525 h 2115"/>
                <a:gd name="T8" fmla="+- 0 12879 9355"/>
                <a:gd name="T9" fmla="*/ T8 w 3525"/>
                <a:gd name="T10" fmla="+- 0 -590 -590"/>
                <a:gd name="T11" fmla="*/ -590 h 2115"/>
                <a:gd name="T12" fmla="+- 0 9355 9355"/>
                <a:gd name="T13" fmla="*/ T12 w 3525"/>
                <a:gd name="T14" fmla="+- 0 -590 -590"/>
                <a:gd name="T15" fmla="*/ -590 h 2115"/>
                <a:gd name="T16" fmla="+- 0 9355 9355"/>
                <a:gd name="T17" fmla="*/ T16 w 3525"/>
                <a:gd name="T18" fmla="+- 0 1525 -590"/>
                <a:gd name="T19" fmla="*/ 1525 h 2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525" h="2115">
                  <a:moveTo>
                    <a:pt x="0" y="2115"/>
                  </a:moveTo>
                  <a:lnTo>
                    <a:pt x="3524" y="2115"/>
                  </a:lnTo>
                  <a:lnTo>
                    <a:pt x="3524" y="0"/>
                  </a:lnTo>
                  <a:lnTo>
                    <a:pt x="0" y="0"/>
                  </a:lnTo>
                  <a:lnTo>
                    <a:pt x="0" y="2115"/>
                  </a:lnTo>
                  <a:close/>
                </a:path>
              </a:pathLst>
            </a:custGeom>
            <a:noFill/>
            <a:ln w="25400">
              <a:solidFill>
                <a:srgbClr val="1B41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851044" y="2923910"/>
            <a:ext cx="18205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ОО ДОД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123858" y="1999148"/>
            <a:ext cx="2110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Дошкольные ОО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504565" y="1992486"/>
            <a:ext cx="3387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Общеобразовательные </a:t>
            </a:r>
            <a:r>
              <a:rPr lang="ru-RU" b="1" dirty="0"/>
              <a:t>ОО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052928" y="4034635"/>
            <a:ext cx="3006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Профессиональны е ОО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660232" y="3572970"/>
            <a:ext cx="1747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ОО </a:t>
            </a:r>
            <a:endParaRPr lang="ru-RU" b="1" dirty="0" smtClean="0"/>
          </a:p>
          <a:p>
            <a:pPr algn="ctr"/>
            <a:r>
              <a:rPr lang="ru-RU" b="1" dirty="0" smtClean="0"/>
              <a:t>высшего </a:t>
            </a:r>
          </a:p>
          <a:p>
            <a:pPr algn="ctr"/>
            <a:r>
              <a:rPr lang="ru-RU" b="1" dirty="0" smtClean="0"/>
              <a:t>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570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Приказ № </a:t>
            </a:r>
            <a:r>
              <a:rPr lang="ru-RU" dirty="0" smtClean="0"/>
              <a:t>196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076325"/>
            <a:ext cx="2878088" cy="2784723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П.3 Приказа</a:t>
            </a:r>
          </a:p>
          <a:p>
            <a:pPr marL="0" indent="0">
              <a:buNone/>
            </a:pPr>
            <a:r>
              <a:rPr lang="ru-RU" sz="1600" dirty="0"/>
              <a:t>Образовательная деятельность по дополнительным общеобразовательным программам должна быть направлена на: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изменилось!</a:t>
            </a:r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82571" y="3786448"/>
            <a:ext cx="2953325" cy="1728788"/>
            <a:chOff x="623" y="5740"/>
            <a:chExt cx="4990" cy="272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623" y="5740"/>
              <a:ext cx="4990" cy="2722"/>
            </a:xfrm>
            <a:custGeom>
              <a:avLst/>
              <a:gdLst>
                <a:gd name="T0" fmla="+- 0 4252 623"/>
                <a:gd name="T1" fmla="*/ T0 w 4990"/>
                <a:gd name="T2" fmla="+- 0 5740 5740"/>
                <a:gd name="T3" fmla="*/ 5740 h 2722"/>
                <a:gd name="T4" fmla="+- 0 623 623"/>
                <a:gd name="T5" fmla="*/ T4 w 4990"/>
                <a:gd name="T6" fmla="+- 0 5740 5740"/>
                <a:gd name="T7" fmla="*/ 5740 h 2722"/>
                <a:gd name="T8" fmla="+- 0 623 623"/>
                <a:gd name="T9" fmla="*/ T8 w 4990"/>
                <a:gd name="T10" fmla="+- 0 8462 5740"/>
                <a:gd name="T11" fmla="*/ 8462 h 2722"/>
                <a:gd name="T12" fmla="+- 0 4252 623"/>
                <a:gd name="T13" fmla="*/ T12 w 4990"/>
                <a:gd name="T14" fmla="+- 0 8462 5740"/>
                <a:gd name="T15" fmla="*/ 8462 h 2722"/>
                <a:gd name="T16" fmla="+- 0 5612 623"/>
                <a:gd name="T17" fmla="*/ T16 w 4990"/>
                <a:gd name="T18" fmla="+- 0 7101 5740"/>
                <a:gd name="T19" fmla="*/ 7101 h 2722"/>
                <a:gd name="T20" fmla="+- 0 4252 623"/>
                <a:gd name="T21" fmla="*/ T20 w 4990"/>
                <a:gd name="T22" fmla="+- 0 5740 5740"/>
                <a:gd name="T23" fmla="*/ 5740 h 272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4990" h="2722">
                  <a:moveTo>
                    <a:pt x="3629" y="0"/>
                  </a:moveTo>
                  <a:lnTo>
                    <a:pt x="0" y="0"/>
                  </a:lnTo>
                  <a:lnTo>
                    <a:pt x="0" y="2722"/>
                  </a:lnTo>
                  <a:lnTo>
                    <a:pt x="3629" y="2722"/>
                  </a:lnTo>
                  <a:lnTo>
                    <a:pt x="4989" y="1361"/>
                  </a:lnTo>
                  <a:lnTo>
                    <a:pt x="3629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752251" y="3933056"/>
            <a:ext cx="2952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Задачи дополнительных </a:t>
            </a:r>
            <a:r>
              <a:rPr lang="ru-RU" b="1" dirty="0" smtClean="0">
                <a:solidFill>
                  <a:schemeClr val="bg1"/>
                </a:solidFill>
              </a:rPr>
              <a:t>общеобразовательных </a:t>
            </a:r>
            <a:r>
              <a:rPr lang="ru-RU" b="1" dirty="0">
                <a:solidFill>
                  <a:schemeClr val="bg1"/>
                </a:solidFill>
              </a:rPr>
              <a:t>программ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3704579" y="1029292"/>
            <a:ext cx="5187901" cy="5454231"/>
            <a:chOff x="5630" y="430"/>
            <a:chExt cx="8050" cy="9960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5630" y="430"/>
              <a:ext cx="8050" cy="9960"/>
            </a:xfrm>
            <a:custGeom>
              <a:avLst/>
              <a:gdLst>
                <a:gd name="T0" fmla="+- 0 5630 5630"/>
                <a:gd name="T1" fmla="*/ T0 w 8050"/>
                <a:gd name="T2" fmla="+- 0 10390 430"/>
                <a:gd name="T3" fmla="*/ 10390 h 9960"/>
                <a:gd name="T4" fmla="+- 0 13680 5630"/>
                <a:gd name="T5" fmla="*/ T4 w 8050"/>
                <a:gd name="T6" fmla="+- 0 10390 430"/>
                <a:gd name="T7" fmla="*/ 10390 h 9960"/>
                <a:gd name="T8" fmla="+- 0 13680 5630"/>
                <a:gd name="T9" fmla="*/ T8 w 8050"/>
                <a:gd name="T10" fmla="+- 0 430 430"/>
                <a:gd name="T11" fmla="*/ 430 h 9960"/>
                <a:gd name="T12" fmla="+- 0 5630 5630"/>
                <a:gd name="T13" fmla="*/ T12 w 8050"/>
                <a:gd name="T14" fmla="+- 0 430 430"/>
                <a:gd name="T15" fmla="*/ 430 h 9960"/>
                <a:gd name="T16" fmla="+- 0 5630 5630"/>
                <a:gd name="T17" fmla="*/ T16 w 8050"/>
                <a:gd name="T18" fmla="+- 0 10390 430"/>
                <a:gd name="T19" fmla="*/ 10390 h 996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8050" h="9960">
                  <a:moveTo>
                    <a:pt x="0" y="9960"/>
                  </a:moveTo>
                  <a:lnTo>
                    <a:pt x="8050" y="9960"/>
                  </a:lnTo>
                  <a:lnTo>
                    <a:pt x="8050" y="0"/>
                  </a:lnTo>
                  <a:lnTo>
                    <a:pt x="0" y="0"/>
                  </a:lnTo>
                  <a:lnTo>
                    <a:pt x="0" y="9960"/>
                  </a:lnTo>
                  <a:close/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779912" y="1009501"/>
            <a:ext cx="5040560" cy="54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формирование и развитие творческих способностей обучающихся;</a:t>
            </a:r>
            <a:endParaRPr kumimoji="0" lang="ru-RU" alt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7800" algn="l"/>
              </a:tabLst>
            </a:pP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•	</a:t>
            </a: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удовлетворение индивидуальных потребностей обучающихся в интеллектуальном, нравственном, художественно-эстетическом развитии, а также в занятиях физической культурой и спортом;</a:t>
            </a:r>
            <a:endParaRPr kumimoji="0" lang="ru-RU" alt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7800" algn="l"/>
              </a:tabLst>
            </a:pP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•	</a:t>
            </a: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формирование культуры здорового и безопасного образа жизни;</a:t>
            </a:r>
            <a:endParaRPr kumimoji="0" lang="ru-RU" alt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7800" algn="l"/>
              </a:tabLst>
            </a:pP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•	</a:t>
            </a: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обеспечение духовно-нравственного, гражданско- патриотического, военно-патриотического, трудового воспитания обучающихся;</a:t>
            </a:r>
            <a:endParaRPr kumimoji="0" lang="ru-RU" alt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7800" algn="l"/>
              </a:tabLst>
            </a:pP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•	</a:t>
            </a: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выявление, развитие и поддержку талантливых обучающихся, а также лиц, проявивших выдающиеся способности;</a:t>
            </a:r>
            <a:endParaRPr kumimoji="0" lang="ru-RU" alt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7800" algn="l"/>
              </a:tabLst>
            </a:pP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•	</a:t>
            </a: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профессиональную ориентацию обучающихся;</a:t>
            </a:r>
            <a:endParaRPr kumimoji="0" lang="ru-RU" alt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7800" algn="l"/>
              </a:tabLst>
            </a:pP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•	</a:t>
            </a: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создание и обеспечение необходимых условий для личностного развития, профессионального самоопределения и творческого труда обучающихся;</a:t>
            </a:r>
            <a:endParaRPr kumimoji="0" lang="ru-RU" alt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7800" algn="l"/>
              </a:tabLst>
            </a:pP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•	</a:t>
            </a: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подготовку спортивного резерва и спортсменов высокого класса в соответствии с федеральными стандартами спортивной подготовки, в том числе из числа обучающихся с ограниченными возможностями здоровья, детей- инвалидов и инвалидов;</a:t>
            </a:r>
            <a:endParaRPr kumimoji="0" lang="ru-RU" alt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7800" algn="l"/>
              </a:tabLst>
            </a:pP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•	</a:t>
            </a: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социализацию и адаптацию обучающихся к жизни в обществе;</a:t>
            </a:r>
            <a:endParaRPr kumimoji="0" lang="ru-RU" alt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7800" algn="l"/>
              </a:tabLst>
            </a:pP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•	</a:t>
            </a: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формирование общей культуры обучающихся;</a:t>
            </a:r>
            <a:endParaRPr kumimoji="0" lang="ru-RU" alt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7800" algn="l"/>
              </a:tabLst>
            </a:pP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•	</a:t>
            </a: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удовлетворение иных образовательных потребностей и интересов обучающихся, не противоречащих законодательству Российской Федерации, осуществляемых за пределами федеральных государственных образовательных стандартов и федеральных государственных требований.</a:t>
            </a:r>
            <a:endParaRPr kumimoji="0" lang="ru-RU" alt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784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Приказ № </a:t>
            </a:r>
            <a:r>
              <a:rPr lang="ru-RU" dirty="0" smtClean="0"/>
              <a:t>196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076325"/>
            <a:ext cx="2878088" cy="480467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П.5 </a:t>
            </a:r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Приказа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752251" y="3933056"/>
            <a:ext cx="2952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Задачи дополнительных </a:t>
            </a:r>
            <a:r>
              <a:rPr lang="ru-RU" b="1" dirty="0" smtClean="0">
                <a:solidFill>
                  <a:schemeClr val="bg1"/>
                </a:solidFill>
              </a:rPr>
              <a:t>общеобразовательных </a:t>
            </a:r>
            <a:r>
              <a:rPr lang="ru-RU" b="1" dirty="0">
                <a:solidFill>
                  <a:schemeClr val="bg1"/>
                </a:solidFill>
              </a:rPr>
              <a:t>программ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228415" y="1484784"/>
            <a:ext cx="6592057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2000" dirty="0"/>
              <a:t>5. Содержание </a:t>
            </a:r>
            <a:r>
              <a:rPr lang="ru-RU" sz="2000" b="1" dirty="0"/>
              <a:t>дополнительных общеразвивающих программ </a:t>
            </a:r>
            <a:r>
              <a:rPr lang="ru-RU" sz="2000" dirty="0"/>
              <a:t>и </a:t>
            </a:r>
            <a:r>
              <a:rPr lang="ru-RU" sz="2000" b="1" dirty="0"/>
              <a:t>сроки обучения </a:t>
            </a:r>
            <a:r>
              <a:rPr lang="ru-RU" sz="2000" dirty="0"/>
              <a:t>по ним определяются образовательной программой, разработанной и утвержденной организацией, осуществляющей образовательную деятельность.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•	</a:t>
            </a:r>
            <a:r>
              <a:rPr lang="ru-RU" sz="2000" b="1" dirty="0"/>
              <a:t>Содержание дополнительных предпрофессиональных программ </a:t>
            </a:r>
            <a:r>
              <a:rPr lang="ru-RU" sz="2000" dirty="0"/>
              <a:t>определяется образовательной программой, разработанной и утвержденной организацией, осуществляющей образовательную деятельность, в соответствии с федеральными государственными требованиями &lt;2&gt;.</a:t>
            </a:r>
          </a:p>
        </p:txBody>
      </p: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039263" y="2040279"/>
            <a:ext cx="939429" cy="2308225"/>
            <a:chOff x="3551" y="838"/>
            <a:chExt cx="2762" cy="3635"/>
          </a:xfrm>
        </p:grpSpPr>
        <p:grpSp>
          <p:nvGrpSpPr>
            <p:cNvPr id="12" name="Group 3"/>
            <p:cNvGrpSpPr>
              <a:grpSpLocks/>
            </p:cNvGrpSpPr>
            <p:nvPr/>
          </p:nvGrpSpPr>
          <p:grpSpPr bwMode="auto">
            <a:xfrm>
              <a:off x="3571" y="858"/>
              <a:ext cx="2722" cy="3595"/>
              <a:chOff x="3571" y="858"/>
              <a:chExt cx="2722" cy="3595"/>
            </a:xfrm>
          </p:grpSpPr>
          <p:sp>
            <p:nvSpPr>
              <p:cNvPr id="15" name="Freeform 4"/>
              <p:cNvSpPr>
                <a:spLocks/>
              </p:cNvSpPr>
              <p:nvPr/>
            </p:nvSpPr>
            <p:spPr bwMode="auto">
              <a:xfrm>
                <a:off x="3571" y="858"/>
                <a:ext cx="2722" cy="3595"/>
              </a:xfrm>
              <a:custGeom>
                <a:avLst/>
                <a:gdLst>
                  <a:gd name="T0" fmla="+- 0 5340 3571"/>
                  <a:gd name="T1" fmla="*/ T0 w 2722"/>
                  <a:gd name="T2" fmla="+- 0 858 858"/>
                  <a:gd name="T3" fmla="*/ 858 h 3595"/>
                  <a:gd name="T4" fmla="+- 0 3571 3571"/>
                  <a:gd name="T5" fmla="*/ T4 w 2722"/>
                  <a:gd name="T6" fmla="+- 0 858 858"/>
                  <a:gd name="T7" fmla="*/ 858 h 3595"/>
                  <a:gd name="T8" fmla="+- 0 3571 3571"/>
                  <a:gd name="T9" fmla="*/ T8 w 2722"/>
                  <a:gd name="T10" fmla="+- 0 4453 858"/>
                  <a:gd name="T11" fmla="*/ 4453 h 3595"/>
                  <a:gd name="T12" fmla="+- 0 5340 3571"/>
                  <a:gd name="T13" fmla="*/ T12 w 2722"/>
                  <a:gd name="T14" fmla="+- 0 4453 858"/>
                  <a:gd name="T15" fmla="*/ 4453 h 3595"/>
                  <a:gd name="T16" fmla="+- 0 5340 3571"/>
                  <a:gd name="T17" fmla="*/ T16 w 2722"/>
                  <a:gd name="T18" fmla="+- 0 2996 858"/>
                  <a:gd name="T19" fmla="*/ 2996 h 3595"/>
                  <a:gd name="T20" fmla="+- 0 5953 3571"/>
                  <a:gd name="T21" fmla="*/ T20 w 2722"/>
                  <a:gd name="T22" fmla="+- 0 2996 858"/>
                  <a:gd name="T23" fmla="*/ 2996 h 3595"/>
                  <a:gd name="T24" fmla="+- 0 6293 3571"/>
                  <a:gd name="T25" fmla="*/ T24 w 2722"/>
                  <a:gd name="T26" fmla="+- 0 2655 858"/>
                  <a:gd name="T27" fmla="*/ 2655 h 3595"/>
                  <a:gd name="T28" fmla="+- 0 5952 3571"/>
                  <a:gd name="T29" fmla="*/ T28 w 2722"/>
                  <a:gd name="T30" fmla="+- 0 2315 858"/>
                  <a:gd name="T31" fmla="*/ 2315 h 3595"/>
                  <a:gd name="T32" fmla="+- 0 5340 3571"/>
                  <a:gd name="T33" fmla="*/ T32 w 2722"/>
                  <a:gd name="T34" fmla="+- 0 2315 858"/>
                  <a:gd name="T35" fmla="*/ 2315 h 3595"/>
                  <a:gd name="T36" fmla="+- 0 5340 3571"/>
                  <a:gd name="T37" fmla="*/ T36 w 2722"/>
                  <a:gd name="T38" fmla="+- 0 858 858"/>
                  <a:gd name="T39" fmla="*/ 858 h 359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</a:cxnLst>
                <a:rect l="0" t="0" r="r" b="b"/>
                <a:pathLst>
                  <a:path w="2722" h="3595">
                    <a:moveTo>
                      <a:pt x="1769" y="0"/>
                    </a:moveTo>
                    <a:lnTo>
                      <a:pt x="0" y="0"/>
                    </a:lnTo>
                    <a:lnTo>
                      <a:pt x="0" y="3595"/>
                    </a:lnTo>
                    <a:lnTo>
                      <a:pt x="1769" y="3595"/>
                    </a:lnTo>
                    <a:lnTo>
                      <a:pt x="1769" y="2138"/>
                    </a:lnTo>
                    <a:lnTo>
                      <a:pt x="2382" y="2138"/>
                    </a:lnTo>
                    <a:lnTo>
                      <a:pt x="2722" y="1797"/>
                    </a:lnTo>
                    <a:lnTo>
                      <a:pt x="2381" y="1457"/>
                    </a:lnTo>
                    <a:lnTo>
                      <a:pt x="1769" y="1457"/>
                    </a:lnTo>
                    <a:lnTo>
                      <a:pt x="1769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6" name="Freeform 5"/>
              <p:cNvSpPr>
                <a:spLocks/>
              </p:cNvSpPr>
              <p:nvPr/>
            </p:nvSpPr>
            <p:spPr bwMode="auto">
              <a:xfrm>
                <a:off x="3571" y="858"/>
                <a:ext cx="2722" cy="3595"/>
              </a:xfrm>
              <a:custGeom>
                <a:avLst/>
                <a:gdLst>
                  <a:gd name="T0" fmla="+- 0 5953 3571"/>
                  <a:gd name="T1" fmla="*/ T0 w 2722"/>
                  <a:gd name="T2" fmla="+- 0 2996 858"/>
                  <a:gd name="T3" fmla="*/ 2996 h 3595"/>
                  <a:gd name="T4" fmla="+- 0 5612 3571"/>
                  <a:gd name="T5" fmla="*/ T4 w 2722"/>
                  <a:gd name="T6" fmla="+- 0 2996 858"/>
                  <a:gd name="T7" fmla="*/ 2996 h 3595"/>
                  <a:gd name="T8" fmla="+- 0 5612 3571"/>
                  <a:gd name="T9" fmla="*/ T8 w 2722"/>
                  <a:gd name="T10" fmla="+- 0 3336 858"/>
                  <a:gd name="T11" fmla="*/ 3336 h 3595"/>
                  <a:gd name="T12" fmla="+- 0 5953 3571"/>
                  <a:gd name="T13" fmla="*/ T12 w 2722"/>
                  <a:gd name="T14" fmla="+- 0 2996 858"/>
                  <a:gd name="T15" fmla="*/ 2996 h 359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722" h="3595">
                    <a:moveTo>
                      <a:pt x="2382" y="2138"/>
                    </a:moveTo>
                    <a:lnTo>
                      <a:pt x="2041" y="2138"/>
                    </a:lnTo>
                    <a:lnTo>
                      <a:pt x="2041" y="2478"/>
                    </a:lnTo>
                    <a:lnTo>
                      <a:pt x="2382" y="2138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" name="Freeform 6"/>
              <p:cNvSpPr>
                <a:spLocks/>
              </p:cNvSpPr>
              <p:nvPr/>
            </p:nvSpPr>
            <p:spPr bwMode="auto">
              <a:xfrm>
                <a:off x="3571" y="858"/>
                <a:ext cx="2722" cy="3595"/>
              </a:xfrm>
              <a:custGeom>
                <a:avLst/>
                <a:gdLst>
                  <a:gd name="T0" fmla="+- 0 5612 3571"/>
                  <a:gd name="T1" fmla="*/ T0 w 2722"/>
                  <a:gd name="T2" fmla="+- 0 1975 858"/>
                  <a:gd name="T3" fmla="*/ 1975 h 3595"/>
                  <a:gd name="T4" fmla="+- 0 5612 3571"/>
                  <a:gd name="T5" fmla="*/ T4 w 2722"/>
                  <a:gd name="T6" fmla="+- 0 2315 858"/>
                  <a:gd name="T7" fmla="*/ 2315 h 3595"/>
                  <a:gd name="T8" fmla="+- 0 5952 3571"/>
                  <a:gd name="T9" fmla="*/ T8 w 2722"/>
                  <a:gd name="T10" fmla="+- 0 2315 858"/>
                  <a:gd name="T11" fmla="*/ 2315 h 3595"/>
                  <a:gd name="T12" fmla="+- 0 5612 3571"/>
                  <a:gd name="T13" fmla="*/ T12 w 2722"/>
                  <a:gd name="T14" fmla="+- 0 1975 858"/>
                  <a:gd name="T15" fmla="*/ 1975 h 359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722" h="3595">
                    <a:moveTo>
                      <a:pt x="2041" y="1117"/>
                    </a:moveTo>
                    <a:lnTo>
                      <a:pt x="2041" y="1457"/>
                    </a:lnTo>
                    <a:lnTo>
                      <a:pt x="2381" y="1457"/>
                    </a:lnTo>
                    <a:lnTo>
                      <a:pt x="2041" y="1117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3" name="Group 7"/>
            <p:cNvGrpSpPr>
              <a:grpSpLocks/>
            </p:cNvGrpSpPr>
            <p:nvPr/>
          </p:nvGrpSpPr>
          <p:grpSpPr bwMode="auto">
            <a:xfrm>
              <a:off x="3571" y="858"/>
              <a:ext cx="2722" cy="3595"/>
              <a:chOff x="3571" y="858"/>
              <a:chExt cx="2722" cy="3595"/>
            </a:xfrm>
          </p:grpSpPr>
          <p:sp>
            <p:nvSpPr>
              <p:cNvPr id="14" name="Freeform 8"/>
              <p:cNvSpPr>
                <a:spLocks/>
              </p:cNvSpPr>
              <p:nvPr/>
            </p:nvSpPr>
            <p:spPr bwMode="auto">
              <a:xfrm>
                <a:off x="3571" y="858"/>
                <a:ext cx="2722" cy="3595"/>
              </a:xfrm>
              <a:custGeom>
                <a:avLst/>
                <a:gdLst>
                  <a:gd name="T0" fmla="+- 0 3571 3571"/>
                  <a:gd name="T1" fmla="*/ T0 w 2722"/>
                  <a:gd name="T2" fmla="+- 0 858 858"/>
                  <a:gd name="T3" fmla="*/ 858 h 3595"/>
                  <a:gd name="T4" fmla="+- 0 5340 3571"/>
                  <a:gd name="T5" fmla="*/ T4 w 2722"/>
                  <a:gd name="T6" fmla="+- 0 858 858"/>
                  <a:gd name="T7" fmla="*/ 858 h 3595"/>
                  <a:gd name="T8" fmla="+- 0 5340 3571"/>
                  <a:gd name="T9" fmla="*/ T8 w 2722"/>
                  <a:gd name="T10" fmla="+- 0 2315 858"/>
                  <a:gd name="T11" fmla="*/ 2315 h 3595"/>
                  <a:gd name="T12" fmla="+- 0 5612 3571"/>
                  <a:gd name="T13" fmla="*/ T12 w 2722"/>
                  <a:gd name="T14" fmla="+- 0 2315 858"/>
                  <a:gd name="T15" fmla="*/ 2315 h 3595"/>
                  <a:gd name="T16" fmla="+- 0 5612 3571"/>
                  <a:gd name="T17" fmla="*/ T16 w 2722"/>
                  <a:gd name="T18" fmla="+- 0 1975 858"/>
                  <a:gd name="T19" fmla="*/ 1975 h 3595"/>
                  <a:gd name="T20" fmla="+- 0 6293 3571"/>
                  <a:gd name="T21" fmla="*/ T20 w 2722"/>
                  <a:gd name="T22" fmla="+- 0 2655 858"/>
                  <a:gd name="T23" fmla="*/ 2655 h 3595"/>
                  <a:gd name="T24" fmla="+- 0 5612 3571"/>
                  <a:gd name="T25" fmla="*/ T24 w 2722"/>
                  <a:gd name="T26" fmla="+- 0 3336 858"/>
                  <a:gd name="T27" fmla="*/ 3336 h 3595"/>
                  <a:gd name="T28" fmla="+- 0 5612 3571"/>
                  <a:gd name="T29" fmla="*/ T28 w 2722"/>
                  <a:gd name="T30" fmla="+- 0 2996 858"/>
                  <a:gd name="T31" fmla="*/ 2996 h 3595"/>
                  <a:gd name="T32" fmla="+- 0 5340 3571"/>
                  <a:gd name="T33" fmla="*/ T32 w 2722"/>
                  <a:gd name="T34" fmla="+- 0 2996 858"/>
                  <a:gd name="T35" fmla="*/ 2996 h 3595"/>
                  <a:gd name="T36" fmla="+- 0 5340 3571"/>
                  <a:gd name="T37" fmla="*/ T36 w 2722"/>
                  <a:gd name="T38" fmla="+- 0 4453 858"/>
                  <a:gd name="T39" fmla="*/ 4453 h 3595"/>
                  <a:gd name="T40" fmla="+- 0 3571 3571"/>
                  <a:gd name="T41" fmla="*/ T40 w 2722"/>
                  <a:gd name="T42" fmla="+- 0 4453 858"/>
                  <a:gd name="T43" fmla="*/ 4453 h 3595"/>
                  <a:gd name="T44" fmla="+- 0 3571 3571"/>
                  <a:gd name="T45" fmla="*/ T44 w 2722"/>
                  <a:gd name="T46" fmla="+- 0 858 858"/>
                  <a:gd name="T47" fmla="*/ 858 h 359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</a:cxnLst>
                <a:rect l="0" t="0" r="r" b="b"/>
                <a:pathLst>
                  <a:path w="2722" h="3595">
                    <a:moveTo>
                      <a:pt x="0" y="0"/>
                    </a:moveTo>
                    <a:lnTo>
                      <a:pt x="1769" y="0"/>
                    </a:lnTo>
                    <a:lnTo>
                      <a:pt x="1769" y="1457"/>
                    </a:lnTo>
                    <a:lnTo>
                      <a:pt x="2041" y="1457"/>
                    </a:lnTo>
                    <a:lnTo>
                      <a:pt x="2041" y="1117"/>
                    </a:lnTo>
                    <a:lnTo>
                      <a:pt x="2722" y="1797"/>
                    </a:lnTo>
                    <a:lnTo>
                      <a:pt x="2041" y="2478"/>
                    </a:lnTo>
                    <a:lnTo>
                      <a:pt x="2041" y="2138"/>
                    </a:lnTo>
                    <a:lnTo>
                      <a:pt x="1769" y="2138"/>
                    </a:lnTo>
                    <a:lnTo>
                      <a:pt x="1769" y="3595"/>
                    </a:lnTo>
                    <a:lnTo>
                      <a:pt x="0" y="359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385D8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8" name="Прямоугольник 17"/>
          <p:cNvSpPr/>
          <p:nvPr/>
        </p:nvSpPr>
        <p:spPr>
          <a:xfrm rot="16200000">
            <a:off x="274857" y="3009724"/>
            <a:ext cx="20989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Не </a:t>
            </a:r>
            <a:r>
              <a:rPr lang="ru-RU" b="1" dirty="0" smtClean="0">
                <a:solidFill>
                  <a:srgbClr val="FF0000"/>
                </a:solidFill>
              </a:rPr>
              <a:t>изменилось!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586422"/>
      </p:ext>
    </p:extLst>
  </p:cSld>
  <p:clrMapOvr>
    <a:masterClrMapping/>
  </p:clrMapOvr>
</p:sld>
</file>

<file path=ppt/theme/theme1.xml><?xml version="1.0" encoding="utf-8"?>
<a:theme xmlns:a="http://schemas.openxmlformats.org/drawingml/2006/main" name="cdb2004c016l">
  <a:themeElements>
    <a:clrScheme name="sample 3">
      <a:dk1>
        <a:srgbClr val="000000"/>
      </a:dk1>
      <a:lt1>
        <a:srgbClr val="FEF9E2"/>
      </a:lt1>
      <a:dk2>
        <a:srgbClr val="DDC981"/>
      </a:dk2>
      <a:lt2>
        <a:srgbClr val="808080"/>
      </a:lt2>
      <a:accent1>
        <a:srgbClr val="D3A553"/>
      </a:accent1>
      <a:accent2>
        <a:srgbClr val="7C4D36"/>
      </a:accent2>
      <a:accent3>
        <a:srgbClr val="FEFBEE"/>
      </a:accent3>
      <a:accent4>
        <a:srgbClr val="000000"/>
      </a:accent4>
      <a:accent5>
        <a:srgbClr val="E6CFB3"/>
      </a:accent5>
      <a:accent6>
        <a:srgbClr val="704530"/>
      </a:accent6>
      <a:hlink>
        <a:srgbClr val="9B9D53"/>
      </a:hlink>
      <a:folHlink>
        <a:srgbClr val="6D9DB5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00"/>
        </a:dk1>
        <a:lt1>
          <a:srgbClr val="FFFFFF"/>
        </a:lt1>
        <a:dk2>
          <a:srgbClr val="7EBAF0"/>
        </a:dk2>
        <a:lt2>
          <a:srgbClr val="B2B2B2"/>
        </a:lt2>
        <a:accent1>
          <a:srgbClr val="4F97D9"/>
        </a:accent1>
        <a:accent2>
          <a:srgbClr val="3F51AD"/>
        </a:accent2>
        <a:accent3>
          <a:srgbClr val="FFFFFF"/>
        </a:accent3>
        <a:accent4>
          <a:srgbClr val="000000"/>
        </a:accent4>
        <a:accent5>
          <a:srgbClr val="B2C9E9"/>
        </a:accent5>
        <a:accent6>
          <a:srgbClr val="38499C"/>
        </a:accent6>
        <a:hlink>
          <a:srgbClr val="69B58F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EF9E2"/>
        </a:lt1>
        <a:dk2>
          <a:srgbClr val="A4E4B9"/>
        </a:dk2>
        <a:lt2>
          <a:srgbClr val="B2B2B2"/>
        </a:lt2>
        <a:accent1>
          <a:srgbClr val="58BEAB"/>
        </a:accent1>
        <a:accent2>
          <a:srgbClr val="377F75"/>
        </a:accent2>
        <a:accent3>
          <a:srgbClr val="FEFBEE"/>
        </a:accent3>
        <a:accent4>
          <a:srgbClr val="000000"/>
        </a:accent4>
        <a:accent5>
          <a:srgbClr val="B4DBD2"/>
        </a:accent5>
        <a:accent6>
          <a:srgbClr val="317269"/>
        </a:accent6>
        <a:hlink>
          <a:srgbClr val="5F4AAE"/>
        </a:hlink>
        <a:folHlink>
          <a:srgbClr val="D382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EF9E2"/>
        </a:lt1>
        <a:dk2>
          <a:srgbClr val="DDC981"/>
        </a:dk2>
        <a:lt2>
          <a:srgbClr val="808080"/>
        </a:lt2>
        <a:accent1>
          <a:srgbClr val="D3A553"/>
        </a:accent1>
        <a:accent2>
          <a:srgbClr val="7C4D36"/>
        </a:accent2>
        <a:accent3>
          <a:srgbClr val="FEFBEE"/>
        </a:accent3>
        <a:accent4>
          <a:srgbClr val="000000"/>
        </a:accent4>
        <a:accent5>
          <a:srgbClr val="E6CFB3"/>
        </a:accent5>
        <a:accent6>
          <a:srgbClr val="704530"/>
        </a:accent6>
        <a:hlink>
          <a:srgbClr val="9B9D53"/>
        </a:hlink>
        <a:folHlink>
          <a:srgbClr val="6D9D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cdb2004c016l</Template>
  <TotalTime>93</TotalTime>
  <Words>861</Words>
  <Application>Microsoft Office PowerPoint</Application>
  <PresentationFormat>Экран (4:3)</PresentationFormat>
  <Paragraphs>189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Verdana</vt:lpstr>
      <vt:lpstr>Wingdings</vt:lpstr>
      <vt:lpstr>cdb2004c016l</vt:lpstr>
      <vt:lpstr>   </vt:lpstr>
      <vt:lpstr>Презентация PowerPoint</vt:lpstr>
      <vt:lpstr>Приказ № 196</vt:lpstr>
      <vt:lpstr>Презентация PowerPoint</vt:lpstr>
      <vt:lpstr>Презентация PowerPoint</vt:lpstr>
      <vt:lpstr>Презентация PowerPoint</vt:lpstr>
      <vt:lpstr>Образовательные организации разных типов, имеющих лицензию на право ведения образовательной деятельности  по подвиду «Дополнительное образование детей и взрослых»</vt:lpstr>
      <vt:lpstr>Приказ № 196</vt:lpstr>
      <vt:lpstr>Приказ № 196</vt:lpstr>
      <vt:lpstr>О формировании дополнительных общеразвивающих программ</vt:lpstr>
      <vt:lpstr>Что должна включать</vt:lpstr>
      <vt:lpstr>О порядке использования дистанционных образовательных технологий, электронного обучения</vt:lpstr>
      <vt:lpstr>О правах обучающихся</vt:lpstr>
      <vt:lpstr>Расширение прав родителей (законных представителей)</vt:lpstr>
      <vt:lpstr>Об организации совместной деятельности обучающихся и родителей при реализации ДОП</vt:lpstr>
      <vt:lpstr>О квалификационных требованиях  к педагогам дополнительного образования</vt:lpstr>
      <vt:lpstr>О привлечении к реализации программ студентов</vt:lpstr>
      <vt:lpstr>О разработке адаптированных ДОП для обучающихся с ОВЗ, детей-инвалидов и инвалидов</vt:lpstr>
      <vt:lpstr>Исключено требование к индивидуальной программе реабилитации ребёнка-инвалида и инвалида</vt:lpstr>
      <vt:lpstr>Уточнены права образовательных организаций по оказанию услуг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Usr</dc:creator>
  <cp:lastModifiedBy>Usr</cp:lastModifiedBy>
  <cp:revision>30</cp:revision>
  <dcterms:created xsi:type="dcterms:W3CDTF">2019-02-11T07:08:13Z</dcterms:created>
  <dcterms:modified xsi:type="dcterms:W3CDTF">2019-02-11T08:41:34Z</dcterms:modified>
</cp:coreProperties>
</file>