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4" r:id="rId10"/>
    <p:sldId id="27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1" r:id="rId19"/>
    <p:sldId id="282" r:id="rId20"/>
    <p:sldId id="283" r:id="rId21"/>
  </p:sldIdLst>
  <p:sldSz cx="9144000" cy="6858000" type="screen4x3"/>
  <p:notesSz cx="6761163" cy="9942513"/>
  <p:photoAlbum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04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7EFA0-1ECF-4ABC-8021-BDA8EF36277B}" type="datetimeFigureOut">
              <a:rPr lang="ru-RU"/>
              <a:pPr>
                <a:defRPr/>
              </a:pPr>
              <a:t>01.04.2019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121E2-5711-464F-8967-D2832C4151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A47A4-1540-4877-926E-E84AE078EC03}" type="datetimeFigureOut">
              <a:rPr lang="ru-RU"/>
              <a:pPr>
                <a:defRPr/>
              </a:pPr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151AB-2982-4AE3-810B-66E2209186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B9862-8E13-4553-B8F5-525BE96EB9BD}" type="datetimeFigureOut">
              <a:rPr lang="ru-RU"/>
              <a:pPr>
                <a:defRPr/>
              </a:pPr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F9712-AAF4-46DF-BD81-4ACDCF87DE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0EF30-5DD2-4DF1-B812-965D1BABF4EF}" type="datetimeFigureOut">
              <a:rPr lang="ru-RU"/>
              <a:pPr>
                <a:defRPr/>
              </a:pPr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273DB-03DE-4181-885C-C607C9193A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FD01C-5E94-484E-A05A-F5F13D83533B}" type="datetimeFigureOut">
              <a:rPr lang="ru-RU"/>
              <a:pPr>
                <a:defRPr/>
              </a:pPr>
              <a:t>01.04.2019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EBE05-DD5C-49C3-A8EF-C18A7EB795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B7A8A-6F04-43FC-9176-DA7E6F4E271B}" type="datetimeFigureOut">
              <a:rPr lang="ru-RU"/>
              <a:pPr>
                <a:defRPr/>
              </a:pPr>
              <a:t>01.04.2019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3E8C3-F66F-4BC7-8132-28FEC7C8AC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35FBC-9494-4C08-80E1-3139CF72222C}" type="datetimeFigureOut">
              <a:rPr lang="ru-RU"/>
              <a:pPr>
                <a:defRPr/>
              </a:pPr>
              <a:t>01.04.2019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9C1BE-A3B2-4F35-8A44-30B49B8997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2D0A2-DA18-4184-85AB-DABC226981B0}" type="datetimeFigureOut">
              <a:rPr lang="ru-RU"/>
              <a:pPr>
                <a:defRPr/>
              </a:pPr>
              <a:t>01.04.2019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6B72D-DB27-420C-9731-FAF9AD9DA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BE31F-4489-4B07-991D-34540E4FB373}" type="datetimeFigureOut">
              <a:rPr lang="ru-RU"/>
              <a:pPr>
                <a:defRPr/>
              </a:pPr>
              <a:t>01.04.2019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340B0-0585-496E-8855-8EA147A494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9E4A8-C33B-455B-8463-13D141F1596C}" type="datetimeFigureOut">
              <a:rPr lang="ru-RU"/>
              <a:pPr>
                <a:defRPr/>
              </a:pPr>
              <a:t>01.04.2019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22848-E99E-43BC-8B43-ACE9C85987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3E4BB-FA4A-43CF-9EC7-4286BF379F98}" type="datetimeFigureOut">
              <a:rPr lang="ru-RU"/>
              <a:pPr>
                <a:defRPr/>
              </a:pPr>
              <a:t>01.04.2019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D9380-97F6-426C-9771-77FB97FB9B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D45463-6388-40BF-9DBF-EED0BD97BFF7}" type="datetimeFigureOut">
              <a:rPr lang="ru-RU"/>
              <a:pPr>
                <a:defRPr/>
              </a:pPr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8F314F-87E0-425B-9115-4ED70274F1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1" descr="Зак_Страница_01"/>
          <p:cNvPicPr>
            <a:picLocks noGrp="1" noChangeAspect="1"/>
          </p:cNvPicPr>
          <p:nvPr isPhoto="1"/>
        </p:nvPicPr>
        <p:blipFill>
          <a:blip r:embed="rId2"/>
          <a:srcRect t="15691" b="9129"/>
          <a:stretch>
            <a:fillRect/>
          </a:stretch>
        </p:blipFill>
        <p:spPr bwMode="auto">
          <a:xfrm>
            <a:off x="0" y="1557338"/>
            <a:ext cx="9144000" cy="48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73200" y="5053013"/>
            <a:ext cx="5637213" cy="881062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97860"/>
            <a:ext cx="8640960" cy="14700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/>
              <a:t>Новая модель системы дополнительного образования детей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 l="34377" t="35950" r="25815" b="22820"/>
          <a:stretch>
            <a:fillRect/>
          </a:stretch>
        </p:blipFill>
        <p:spPr bwMode="auto">
          <a:xfrm>
            <a:off x="395288" y="188913"/>
            <a:ext cx="8280400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 descr="Зак_Страница_10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Прямоугольник 2"/>
          <p:cNvSpPr>
            <a:spLocks noChangeArrowheads="1"/>
          </p:cNvSpPr>
          <p:nvPr/>
        </p:nvSpPr>
        <p:spPr bwMode="auto">
          <a:xfrm>
            <a:off x="611188" y="4868863"/>
            <a:ext cx="30972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i="1">
                <a:latin typeface="Trebuchet MS" pitchFamily="34" charset="0"/>
              </a:rPr>
              <a:t>(</a:t>
            </a:r>
            <a:r>
              <a:rPr lang="en-US" sz="1200" i="1">
                <a:latin typeface="Trebuchet MS" pitchFamily="34" charset="0"/>
              </a:rPr>
              <a:t>hS - </a:t>
            </a:r>
            <a:r>
              <a:rPr lang="ru-RU" sz="1200" i="1">
                <a:latin typeface="Trebuchet MS" pitchFamily="34" charset="0"/>
              </a:rPr>
              <a:t>технические навыки и умение выполнять определенные функциональные задачи)</a:t>
            </a:r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3348038" y="4500563"/>
            <a:ext cx="2555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-</a:t>
            </a:r>
          </a:p>
        </p:txBody>
      </p:sp>
      <p:sp>
        <p:nvSpPr>
          <p:cNvPr id="24580" name="Прямоугольник 8"/>
          <p:cNvSpPr>
            <a:spLocks noChangeArrowheads="1"/>
          </p:cNvSpPr>
          <p:nvPr/>
        </p:nvSpPr>
        <p:spPr bwMode="auto">
          <a:xfrm>
            <a:off x="611188" y="2420938"/>
            <a:ext cx="40322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latin typeface="Trebuchet MS" pitchFamily="34" charset="0"/>
              </a:rPr>
              <a:t>(</a:t>
            </a:r>
            <a:r>
              <a:rPr lang="en-US" sz="1400" i="1">
                <a:latin typeface="Trebuchet MS" pitchFamily="34" charset="0"/>
              </a:rPr>
              <a:t>SS - </a:t>
            </a:r>
            <a:r>
              <a:rPr lang="ru-RU" sz="1200" i="1">
                <a:latin typeface="Trebuchet MS" pitchFamily="34" charset="0"/>
              </a:rPr>
              <a:t>черты личности, необходимые для взаимодействия с другими людьми и построения с этими людьми хороших отношений)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 descr="Зак_Страница_11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 descr="Зак_Страница_12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 descr="Зак_Страница_13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 descr="Зак_Страница_14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 descr="Зак_Страница_15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 descr="Зак_Страница_16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550" y="1196975"/>
            <a:ext cx="7777163" cy="5940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atin typeface="+mn-lt"/>
                <a:cs typeface="+mn-cs"/>
              </a:rPr>
              <a:t>Технологические вызовы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800" dirty="0">
                <a:latin typeface="+mn-lt"/>
                <a:cs typeface="+mn-cs"/>
              </a:rPr>
              <a:t>а</a:t>
            </a:r>
            <a:r>
              <a:rPr lang="ru-RU" sz="2800" dirty="0">
                <a:latin typeface="+mn-lt"/>
                <a:cs typeface="+mn-cs"/>
              </a:rPr>
              <a:t>втоматизация процессов;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800" dirty="0" err="1">
                <a:latin typeface="+mn-lt"/>
                <a:cs typeface="+mn-cs"/>
              </a:rPr>
              <a:t>цифроовизация</a:t>
            </a:r>
            <a:r>
              <a:rPr lang="ru-RU" sz="2800" dirty="0">
                <a:latin typeface="+mn-lt"/>
                <a:cs typeface="+mn-cs"/>
              </a:rPr>
              <a:t> и рост обмена информации;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800" dirty="0">
                <a:latin typeface="+mn-lt"/>
                <a:cs typeface="+mn-cs"/>
              </a:rPr>
              <a:t>и</a:t>
            </a:r>
            <a:r>
              <a:rPr lang="ru-RU" sz="2800" dirty="0">
                <a:latin typeface="+mn-lt"/>
                <a:cs typeface="+mn-cs"/>
              </a:rPr>
              <a:t>скусственный интеллект- «костыль» или замена человека;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800" dirty="0">
                <a:latin typeface="+mn-lt"/>
                <a:cs typeface="+mn-cs"/>
              </a:rPr>
              <a:t>в</a:t>
            </a:r>
            <a:r>
              <a:rPr lang="ru-RU" sz="2800" dirty="0">
                <a:latin typeface="+mn-lt"/>
                <a:cs typeface="+mn-cs"/>
              </a:rPr>
              <a:t>иртуальные миры.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n-lt"/>
                <a:cs typeface="+mn-cs"/>
              </a:rPr>
              <a:t>Вызовы 21 века приходят ко всем, независимо от возраста, социального статуса, национальности!!!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280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288" y="549275"/>
            <a:ext cx="8280400" cy="5938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atin typeface="+mn-lt"/>
                <a:cs typeface="+mn-cs"/>
              </a:rPr>
              <a:t>Человеко-центрированное образование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>
                <a:latin typeface="+mn-lt"/>
                <a:cs typeface="+mn-cs"/>
              </a:rPr>
              <a:t>в</a:t>
            </a:r>
            <a:r>
              <a:rPr lang="ru-RU" sz="2000" dirty="0">
                <a:latin typeface="+mn-lt"/>
                <a:cs typeface="+mn-cs"/>
              </a:rPr>
              <a:t> центре системы образования стоит сам человек и его запрос на развитие в течение всей жизни, а не потребность в формировании навыков и знаний;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>
                <a:latin typeface="+mn-lt"/>
                <a:cs typeface="+mn-cs"/>
              </a:rPr>
              <a:t>и</a:t>
            </a:r>
            <a:r>
              <a:rPr lang="ru-RU" sz="2000" dirty="0">
                <a:latin typeface="+mn-lt"/>
                <a:cs typeface="+mn-cs"/>
              </a:rPr>
              <a:t>ндивидуальный подход, учитывающий все особенности человека и его возможности, склонности, способности и устремления;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>
                <a:latin typeface="+mn-lt"/>
                <a:cs typeface="+mn-cs"/>
              </a:rPr>
              <a:t>о</a:t>
            </a:r>
            <a:r>
              <a:rPr lang="ru-RU" sz="2000" dirty="0">
                <a:latin typeface="+mn-lt"/>
                <a:cs typeface="+mn-cs"/>
              </a:rPr>
              <a:t>бучение через деятельность, любой навык или знание должно быть применимо к ежедневным задачам человека в 21 веке;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>
                <a:latin typeface="+mn-lt"/>
                <a:cs typeface="+mn-cs"/>
              </a:rPr>
              <a:t>н</a:t>
            </a:r>
            <a:r>
              <a:rPr lang="ru-RU" sz="2000" dirty="0">
                <a:latin typeface="+mn-lt"/>
                <a:cs typeface="+mn-cs"/>
              </a:rPr>
              <a:t>еограниченность образования временем и пространством (город, сообщества, цифровая среда-все есть пространство образования);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>
                <a:latin typeface="+mn-lt"/>
                <a:cs typeface="+mn-cs"/>
              </a:rPr>
              <a:t>о</a:t>
            </a:r>
            <a:r>
              <a:rPr lang="ru-RU" sz="2000" dirty="0">
                <a:latin typeface="+mn-lt"/>
                <a:cs typeface="+mn-cs"/>
              </a:rPr>
              <a:t>бразование на равных. Все учатся у всех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>
                <a:latin typeface="+mn-lt"/>
                <a:cs typeface="+mn-cs"/>
              </a:rPr>
              <a:t>а</a:t>
            </a:r>
            <a:r>
              <a:rPr lang="ru-RU" sz="2000" dirty="0">
                <a:latin typeface="+mn-lt"/>
                <a:cs typeface="+mn-cs"/>
              </a:rPr>
              <a:t>ктивная позиция в создании образовательной среды и образовательного маршрута.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 descr="Зак_Страница_02"/>
          <p:cNvPicPr>
            <a:picLocks noGrp="1" noChangeAspect="1"/>
          </p:cNvPicPr>
          <p:nvPr isPhoto="1"/>
        </p:nvPicPr>
        <p:blipFill>
          <a:blip r:embed="rId2"/>
          <a:srcRect b="19424"/>
          <a:stretch>
            <a:fillRect/>
          </a:stretch>
        </p:blipFill>
        <p:spPr bwMode="auto">
          <a:xfrm>
            <a:off x="0" y="195263"/>
            <a:ext cx="9144000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7163" y="5427663"/>
            <a:ext cx="878522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Как будет утроено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дополнительное образование детей?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6825" y="2133600"/>
            <a:ext cx="35877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3563938" y="2241550"/>
            <a:ext cx="27828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Trebuchet MS" pitchFamily="34" charset="0"/>
              </a:rPr>
              <a:t>искусственным интеллектом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850" y="549275"/>
            <a:ext cx="8640763" cy="6000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C00000"/>
                </a:solidFill>
                <a:latin typeface="+mn-lt"/>
                <a:cs typeface="+mn-cs"/>
              </a:rPr>
              <a:t>Главные ограничения нового образования – мы сами!!!!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>
                <a:latin typeface="+mn-lt"/>
                <a:cs typeface="+mn-cs"/>
              </a:rPr>
              <a:t>м</a:t>
            </a:r>
            <a:r>
              <a:rPr lang="ru-RU" dirty="0">
                <a:latin typeface="+mn-lt"/>
                <a:cs typeface="+mn-cs"/>
              </a:rPr>
              <a:t>ы не можем научить детей быть творческими, предоставляя им стандартные задачи в качестве основы их процесса;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>
                <a:latin typeface="+mn-lt"/>
                <a:cs typeface="+mn-cs"/>
              </a:rPr>
              <a:t>м</a:t>
            </a:r>
            <a:r>
              <a:rPr lang="ru-RU" dirty="0">
                <a:latin typeface="+mn-lt"/>
                <a:cs typeface="+mn-cs"/>
              </a:rPr>
              <a:t>ы не можем научить детей сотрудничать и работать друг с другом, обращаясь к ним индивидуально или ставя их в соревнования друг против друга;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>
                <a:latin typeface="+mn-lt"/>
                <a:cs typeface="+mn-cs"/>
              </a:rPr>
              <a:t>м</a:t>
            </a:r>
            <a:r>
              <a:rPr lang="ru-RU" dirty="0">
                <a:latin typeface="+mn-lt"/>
                <a:cs typeface="+mn-cs"/>
              </a:rPr>
              <a:t>ы не можем научить детей быть пожизненными учащимися, способными устанавливать и достигать своих целей обучения, если мы лишаем их саморазвития, не позволяя им формировать свои собственными учебные планы;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>
                <a:latin typeface="+mn-lt"/>
                <a:cs typeface="+mn-cs"/>
              </a:rPr>
              <a:t>м</a:t>
            </a:r>
            <a:r>
              <a:rPr lang="ru-RU" dirty="0">
                <a:latin typeface="+mn-lt"/>
                <a:cs typeface="+mn-cs"/>
              </a:rPr>
              <a:t>ы не можем научить детей развивать </a:t>
            </a:r>
            <a:r>
              <a:rPr lang="ru-RU" dirty="0" err="1">
                <a:latin typeface="+mn-lt"/>
                <a:cs typeface="+mn-cs"/>
              </a:rPr>
              <a:t>медиаграмотность</a:t>
            </a:r>
            <a:r>
              <a:rPr lang="ru-RU" dirty="0">
                <a:latin typeface="+mn-lt"/>
                <a:cs typeface="+mn-cs"/>
              </a:rPr>
              <a:t> или информационную гигиену, если мы удалим информационные технологии из обучения, в том числе введем запрет на личные устройства учащихся;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>
                <a:latin typeface="+mn-lt"/>
                <a:cs typeface="+mn-cs"/>
              </a:rPr>
              <a:t>м</a:t>
            </a:r>
            <a:r>
              <a:rPr lang="ru-RU" dirty="0">
                <a:latin typeface="+mn-lt"/>
                <a:cs typeface="+mn-cs"/>
              </a:rPr>
              <a:t>ы не можем научить детей жить сбалансированным образом с биосферой, если лишить их контактов с природой или постоянно относиться к природе как к «ресурсу»;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>
                <a:latin typeface="+mn-lt"/>
                <a:cs typeface="+mn-cs"/>
              </a:rPr>
              <a:t>м</a:t>
            </a:r>
            <a:r>
              <a:rPr lang="ru-RU" dirty="0">
                <a:latin typeface="+mn-lt"/>
                <a:cs typeface="+mn-cs"/>
              </a:rPr>
              <a:t>ы не можем научить детей быть внимательными, если мы, как педагоги, не внимательны.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>
                <a:solidFill>
                  <a:srgbClr val="C00000"/>
                </a:solidFill>
                <a:latin typeface="+mn-lt"/>
                <a:cs typeface="+mn-cs"/>
              </a:rPr>
              <a:t>м</a:t>
            </a:r>
            <a:r>
              <a:rPr lang="ru-RU" dirty="0">
                <a:solidFill>
                  <a:srgbClr val="C00000"/>
                </a:solidFill>
                <a:latin typeface="+mn-lt"/>
                <a:cs typeface="+mn-cs"/>
              </a:rPr>
              <a:t>ы не можем подготовить учащихся к завтрашнему миру, если наши учебные среды и процессы останутся неизменными и если они отражают ценности и общественную организацию прошлого!</a:t>
            </a:r>
            <a:endParaRPr lang="ru-RU" dirty="0">
              <a:solidFill>
                <a:srgbClr val="C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" descr="Зак_Страница_03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 descr="Зак_Страница_04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059113" y="5732463"/>
            <a:ext cx="649287" cy="10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227763" y="6057900"/>
            <a:ext cx="504825" cy="10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 descr="Зак_Страница_05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 descr="Зак_Страница_06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 descr="Зак_Страница_07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 descr="Зак_Страница_08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 l="33411" t="16405" r="20711" b="35301"/>
          <a:stretch>
            <a:fillRect/>
          </a:stretch>
        </p:blipFill>
        <p:spPr bwMode="auto">
          <a:xfrm>
            <a:off x="468313" y="188913"/>
            <a:ext cx="8135937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131</TotalTime>
  <Words>307</Words>
  <Application>Microsoft Office PowerPoint</Application>
  <PresentationFormat>Экран (4:3)</PresentationFormat>
  <Paragraphs>30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Trebuchet MS</vt:lpstr>
      <vt:lpstr>Arial</vt:lpstr>
      <vt:lpstr>Georgia</vt:lpstr>
      <vt:lpstr>Calibri</vt:lpstr>
      <vt:lpstr>Wingdings</vt:lpstr>
      <vt:lpstr>Воздушный поток</vt:lpstr>
      <vt:lpstr>Воздушный поток</vt:lpstr>
      <vt:lpstr>Воздушный поток</vt:lpstr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Usr</dc:creator>
  <cp:lastModifiedBy>user</cp:lastModifiedBy>
  <cp:revision>21</cp:revision>
  <cp:lastPrinted>2018-11-26T12:27:33Z</cp:lastPrinted>
  <dcterms:created xsi:type="dcterms:W3CDTF">2018-05-07T07:23:39Z</dcterms:created>
  <dcterms:modified xsi:type="dcterms:W3CDTF">2019-04-01T19:23:56Z</dcterms:modified>
</cp:coreProperties>
</file>