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85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22" autoAdjust="0"/>
  </p:normalViewPr>
  <p:slideViewPr>
    <p:cSldViewPr>
      <p:cViewPr>
        <p:scale>
          <a:sx n="80" d="100"/>
          <a:sy n="80" d="100"/>
        </p:scale>
        <p:origin x="-1272" y="-4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93527E-7F55-491F-A08D-41AC6369775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276EBB-7C06-4503-A9F0-EC3E5B15020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6DCAB3-3716-4F46-8C9A-D13A0624378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E0FA27-4659-41DB-9FAA-797290E93FC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C7AF26-02A9-47B8-BDEE-93E9854A822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6C746E-C378-4E55-B19D-BE9BA42BB58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9C5AF2-4DC1-40A2-8380-78BC20C011B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A95E43-AF01-4B10-87B6-CE710FFFBB9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FFBA15-B636-4345-AB2C-72F315777D4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B9D586-23FB-47DD-8DEB-8B95A443082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540EED-5A8D-4984-98D6-C551F825165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2B2CFC1-6A92-4C60-BBE8-19BA9F409414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shade val="30000"/>
                <a:satMod val="115000"/>
              </a:schemeClr>
            </a:gs>
            <a:gs pos="50000">
              <a:schemeClr val="accent1">
                <a:shade val="67500"/>
                <a:satMod val="115000"/>
              </a:schemeClr>
            </a:gs>
            <a:gs pos="100000">
              <a:schemeClr val="accent1">
                <a:shade val="100000"/>
                <a:satMod val="11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6000" b="1" dirty="0" smtClean="0">
                <a:solidFill>
                  <a:srgbClr val="0000FF"/>
                </a:solidFill>
              </a:rPr>
              <a:t>Модульная программа</a:t>
            </a:r>
            <a:endParaRPr lang="ru-RU" sz="6000" b="1" dirty="0">
              <a:solidFill>
                <a:srgbClr val="0000FF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55776" y="4797152"/>
            <a:ext cx="6400800" cy="1752600"/>
          </a:xfrm>
        </p:spPr>
        <p:txBody>
          <a:bodyPr/>
          <a:lstStyle/>
          <a:p>
            <a:r>
              <a:rPr lang="ru-RU" dirty="0" smtClean="0">
                <a:solidFill>
                  <a:srgbClr val="0000FF"/>
                </a:solidFill>
              </a:rPr>
              <a:t>Зам. директора. МУ ДО «ЦЮТ» г.Ухты  Зверева С.С.</a:t>
            </a:r>
            <a:endParaRPr lang="ru-RU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shade val="30000"/>
                <a:satMod val="115000"/>
              </a:schemeClr>
            </a:gs>
            <a:gs pos="50000">
              <a:schemeClr val="accent1">
                <a:shade val="67500"/>
                <a:satMod val="115000"/>
              </a:schemeClr>
            </a:gs>
            <a:gs pos="100000">
              <a:schemeClr val="accent1">
                <a:shade val="100000"/>
                <a:satMod val="11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/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/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/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/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/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/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/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rgbClr val="0000FF"/>
                </a:solidFill>
              </a:rPr>
              <a:t>Спасибо за внимание!</a:t>
            </a:r>
            <a:endParaRPr lang="ru-RU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1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shade val="30000"/>
                <a:satMod val="115000"/>
              </a:schemeClr>
            </a:gs>
            <a:gs pos="50000">
              <a:schemeClr val="accent1">
                <a:shade val="67500"/>
                <a:satMod val="115000"/>
              </a:schemeClr>
            </a:gs>
            <a:gs pos="100000">
              <a:schemeClr val="accent1">
                <a:shade val="100000"/>
                <a:satMod val="11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611560" y="1556792"/>
            <a:ext cx="799288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solidFill>
                  <a:srgbClr val="0000FF"/>
                </a:solidFill>
              </a:rPr>
              <a:t>Реформы в образовании требуют разработки программ «нового поколения», главным условием реализации которых выступает развитие не только ребенка, но и педагога дополнительного образования.</a:t>
            </a:r>
            <a:endParaRPr lang="ru-RU" sz="2400" dirty="0">
              <a:solidFill>
                <a:srgbClr val="0000FF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403648" y="3429000"/>
            <a:ext cx="669674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3600" dirty="0" smtClean="0">
              <a:solidFill>
                <a:schemeClr val="bg1"/>
              </a:solidFill>
            </a:endParaRPr>
          </a:p>
          <a:p>
            <a:pPr algn="ctr"/>
            <a:endParaRPr lang="ru-RU" sz="3600" dirty="0" smtClean="0">
              <a:solidFill>
                <a:schemeClr val="bg1"/>
              </a:solidFill>
            </a:endParaRPr>
          </a:p>
          <a:p>
            <a:pPr algn="ctr"/>
            <a:endParaRPr lang="ru-RU" sz="3600" dirty="0" smtClean="0">
              <a:solidFill>
                <a:schemeClr val="bg1"/>
              </a:solidFill>
            </a:endParaRPr>
          </a:p>
          <a:p>
            <a:pPr algn="ctr"/>
            <a:endParaRPr lang="ru-RU" sz="3600" dirty="0" smtClean="0">
              <a:solidFill>
                <a:schemeClr val="bg1"/>
              </a:solidFill>
            </a:endParaRPr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Модульная программа – это…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67544" y="3212976"/>
            <a:ext cx="828092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 smtClean="0">
                <a:solidFill>
                  <a:srgbClr val="0000FF"/>
                </a:solidFill>
              </a:rPr>
              <a:t>Модульное построение дополнительной образовательной программы позволяет формировать новые личностно – профессиональные установки по отношению к ребенку, его </a:t>
            </a:r>
            <a:r>
              <a:rPr lang="ru-RU" sz="2000" dirty="0" err="1" smtClean="0">
                <a:solidFill>
                  <a:srgbClr val="0000FF"/>
                </a:solidFill>
              </a:rPr>
              <a:t>субъектности</a:t>
            </a:r>
            <a:r>
              <a:rPr lang="ru-RU" sz="2000" dirty="0" smtClean="0">
                <a:solidFill>
                  <a:srgbClr val="0000FF"/>
                </a:solidFill>
              </a:rPr>
              <a:t> и самоопределению. Открытость, внутренняя подвижность содержания и технологий, учет индивидуальных интересов и запросов — важнейшие характеристики модульных программ. </a:t>
            </a:r>
            <a:endParaRPr lang="ru-RU" sz="20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shade val="30000"/>
                <a:satMod val="115000"/>
              </a:schemeClr>
            </a:gs>
            <a:gs pos="50000">
              <a:schemeClr val="accent1">
                <a:shade val="67500"/>
                <a:satMod val="115000"/>
              </a:schemeClr>
            </a:gs>
            <a:gs pos="100000">
              <a:schemeClr val="accent1">
                <a:shade val="100000"/>
                <a:satMod val="11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Нормативная база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412777"/>
            <a:ext cx="9144000" cy="2879824"/>
          </a:xfrm>
        </p:spPr>
        <p:txBody>
          <a:bodyPr/>
          <a:lstStyle/>
          <a:p>
            <a:pPr marL="6350" indent="22225">
              <a:lnSpc>
                <a:spcPct val="80000"/>
              </a:lnSpc>
            </a:pPr>
            <a:endParaRPr lang="ru-RU" sz="1000" dirty="0"/>
          </a:p>
          <a:p>
            <a:pPr marL="6350" indent="22225">
              <a:lnSpc>
                <a:spcPct val="80000"/>
              </a:lnSpc>
              <a:buFontTx/>
              <a:buNone/>
            </a:pPr>
            <a:r>
              <a:rPr lang="ru-RU" sz="2400" dirty="0" smtClean="0">
                <a:solidFill>
                  <a:srgbClr val="0000FF"/>
                </a:solidFill>
              </a:rPr>
              <a:t>1. Приказ Министерства образования, науки и молодежной политики Республики Коми №214-п от 01 июня 2018г.</a:t>
            </a:r>
          </a:p>
          <a:p>
            <a:pPr marL="6350" indent="22225">
              <a:lnSpc>
                <a:spcPct val="80000"/>
              </a:lnSpc>
              <a:buFontTx/>
              <a:buNone/>
            </a:pPr>
            <a:r>
              <a:rPr lang="ru-RU" sz="2400" dirty="0" smtClean="0">
                <a:solidFill>
                  <a:srgbClr val="0000FF"/>
                </a:solidFill>
              </a:rPr>
              <a:t>«Об утверждении правил персонифицированного финансирования дополнительного образования детей в Республике Коми».</a:t>
            </a:r>
          </a:p>
          <a:p>
            <a:pPr marL="6350" indent="22225">
              <a:lnSpc>
                <a:spcPct val="80000"/>
              </a:lnSpc>
              <a:buFontTx/>
              <a:buNone/>
            </a:pPr>
            <a:r>
              <a:rPr lang="ru-RU" sz="2400" dirty="0" smtClean="0">
                <a:solidFill>
                  <a:srgbClr val="0000FF"/>
                </a:solidFill>
              </a:rPr>
              <a:t>2. Методические требования к дополнительным общеобразовательным – дополнительным </a:t>
            </a:r>
            <a:r>
              <a:rPr lang="ru-RU" sz="2400" dirty="0" err="1" smtClean="0">
                <a:solidFill>
                  <a:srgbClr val="0000FF"/>
                </a:solidFill>
              </a:rPr>
              <a:t>общеразвивающим</a:t>
            </a:r>
            <a:r>
              <a:rPr lang="ru-RU" sz="2400" dirty="0" smtClean="0">
                <a:solidFill>
                  <a:srgbClr val="0000FF"/>
                </a:solidFill>
              </a:rPr>
              <a:t> программам (уровневых, </a:t>
            </a:r>
            <a:r>
              <a:rPr lang="ru-RU" sz="2400" dirty="0" err="1" smtClean="0">
                <a:solidFill>
                  <a:srgbClr val="0000FF"/>
                </a:solidFill>
              </a:rPr>
              <a:t>разноуровневых</a:t>
            </a:r>
            <a:r>
              <a:rPr lang="ru-RU" sz="2400" dirty="0" smtClean="0">
                <a:solidFill>
                  <a:srgbClr val="0000FF"/>
                </a:solidFill>
              </a:rPr>
              <a:t> и модульных) .</a:t>
            </a:r>
          </a:p>
          <a:p>
            <a:pPr marL="6350" indent="22225">
              <a:lnSpc>
                <a:spcPct val="80000"/>
              </a:lnSpc>
              <a:buFontTx/>
              <a:buNone/>
            </a:pPr>
            <a:endParaRPr lang="ru-RU" sz="24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shade val="30000"/>
                <a:satMod val="115000"/>
              </a:schemeClr>
            </a:gs>
            <a:gs pos="50000">
              <a:schemeClr val="accent1">
                <a:shade val="67500"/>
                <a:satMod val="115000"/>
              </a:schemeClr>
            </a:gs>
            <a:gs pos="100000">
              <a:schemeClr val="accent1">
                <a:shade val="100000"/>
                <a:satMod val="11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одзаголовок 10"/>
          <p:cNvSpPr>
            <a:spLocks noGrp="1"/>
          </p:cNvSpPr>
          <p:nvPr>
            <p:ph type="subTitle" idx="1"/>
          </p:nvPr>
        </p:nvSpPr>
        <p:spPr>
          <a:xfrm>
            <a:off x="1187624" y="188640"/>
            <a:ext cx="6400800" cy="1752600"/>
          </a:xfrm>
        </p:spPr>
        <p:txBody>
          <a:bodyPr/>
          <a:lstStyle/>
          <a:p>
            <a:r>
              <a:rPr lang="ru-RU" dirty="0" smtClean="0">
                <a:solidFill>
                  <a:srgbClr val="0000FF"/>
                </a:solidFill>
              </a:rPr>
              <a:t>Система персонифицированного финансирования была внедрена в Республике Коми с 2018 года.</a:t>
            </a:r>
          </a:p>
          <a:p>
            <a:r>
              <a:rPr lang="ru-RU" dirty="0" smtClean="0">
                <a:solidFill>
                  <a:srgbClr val="0000FF"/>
                </a:solidFill>
              </a:rPr>
              <a:t>Что это такое?</a:t>
            </a:r>
          </a:p>
          <a:p>
            <a:r>
              <a:rPr lang="ru-RU" sz="2800" dirty="0" smtClean="0">
                <a:solidFill>
                  <a:srgbClr val="0000FF"/>
                </a:solidFill>
              </a:rPr>
              <a:t>Денежные средства, предусмотренные на сертификатах дополнительного образования родители (законные представители) могут использовать на дополнительное образование своих детей. </a:t>
            </a:r>
          </a:p>
          <a:p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shade val="30000"/>
                <a:satMod val="115000"/>
              </a:schemeClr>
            </a:gs>
            <a:gs pos="50000">
              <a:schemeClr val="accent1">
                <a:shade val="67500"/>
                <a:satMod val="115000"/>
              </a:schemeClr>
            </a:gs>
            <a:gs pos="100000">
              <a:schemeClr val="accent1">
                <a:shade val="100000"/>
                <a:satMod val="11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 smtClean="0">
                <a:solidFill>
                  <a:schemeClr val="tx1"/>
                </a:solidFill>
              </a:rPr>
              <a:t>Из каких частей состоит любая модульная программа?</a:t>
            </a:r>
            <a:endParaRPr lang="ru-RU" sz="4000" dirty="0">
              <a:solidFill>
                <a:schemeClr val="tx1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/>
          <a:lstStyle/>
          <a:p>
            <a:r>
              <a:rPr lang="ru-RU" sz="2000" dirty="0" smtClean="0">
                <a:solidFill>
                  <a:srgbClr val="0000FF"/>
                </a:solidFill>
              </a:rPr>
              <a:t>1. </a:t>
            </a:r>
            <a:r>
              <a:rPr lang="ru-RU" sz="2000" b="1" dirty="0" smtClean="0">
                <a:solidFill>
                  <a:srgbClr val="0000FF"/>
                </a:solidFill>
              </a:rPr>
              <a:t>Пояснительная записка.</a:t>
            </a:r>
          </a:p>
          <a:p>
            <a:r>
              <a:rPr lang="ru-RU" sz="2000" b="1" dirty="0" smtClean="0">
                <a:solidFill>
                  <a:srgbClr val="0000FF"/>
                </a:solidFill>
              </a:rPr>
              <a:t>2.  Актуальность</a:t>
            </a:r>
          </a:p>
          <a:p>
            <a:r>
              <a:rPr lang="ru-RU" sz="2000" b="1" dirty="0" smtClean="0">
                <a:solidFill>
                  <a:srgbClr val="0000FF"/>
                </a:solidFill>
              </a:rPr>
              <a:t>3. Отличительные особенности данной программы</a:t>
            </a:r>
          </a:p>
          <a:p>
            <a:r>
              <a:rPr lang="ru-RU" sz="2000" b="1" dirty="0" smtClean="0">
                <a:solidFill>
                  <a:srgbClr val="0000FF"/>
                </a:solidFill>
              </a:rPr>
              <a:t>4.  Адресат программы</a:t>
            </a:r>
            <a:endParaRPr lang="ru-RU" sz="2000" dirty="0" smtClean="0">
              <a:solidFill>
                <a:srgbClr val="0000FF"/>
              </a:solidFill>
            </a:endParaRPr>
          </a:p>
          <a:p>
            <a:r>
              <a:rPr lang="ru-RU" sz="2000" dirty="0" smtClean="0">
                <a:solidFill>
                  <a:srgbClr val="0000FF"/>
                </a:solidFill>
              </a:rPr>
              <a:t>5. </a:t>
            </a:r>
            <a:r>
              <a:rPr lang="ru-RU" sz="2000" b="1" dirty="0" smtClean="0">
                <a:solidFill>
                  <a:srgbClr val="0000FF"/>
                </a:solidFill>
              </a:rPr>
              <a:t>Объём программы</a:t>
            </a:r>
          </a:p>
          <a:p>
            <a:r>
              <a:rPr lang="ru-RU" sz="2000" b="1" dirty="0" smtClean="0">
                <a:solidFill>
                  <a:srgbClr val="0000FF"/>
                </a:solidFill>
              </a:rPr>
              <a:t>6. Формы организации образовательного процесса (групповая, подгрупповая, индивидуальная)</a:t>
            </a:r>
          </a:p>
          <a:p>
            <a:r>
              <a:rPr lang="ru-RU" sz="2000" b="1" dirty="0" smtClean="0">
                <a:solidFill>
                  <a:srgbClr val="0000FF"/>
                </a:solidFill>
              </a:rPr>
              <a:t>7. Виды (занятия, мастер-классы, мероприятия, экскурсии и др.)</a:t>
            </a:r>
          </a:p>
          <a:p>
            <a:r>
              <a:rPr lang="ru-RU" sz="2000" b="1" dirty="0" smtClean="0">
                <a:solidFill>
                  <a:srgbClr val="0000FF"/>
                </a:solidFill>
              </a:rPr>
              <a:t>8. </a:t>
            </a:r>
            <a:r>
              <a:rPr lang="ru-RU" sz="2000" dirty="0" smtClean="0">
                <a:solidFill>
                  <a:srgbClr val="0000FF"/>
                </a:solidFill>
              </a:rPr>
              <a:t>Цели и задачи</a:t>
            </a:r>
          </a:p>
          <a:p>
            <a:r>
              <a:rPr lang="ru-RU" sz="2000" b="1" dirty="0" smtClean="0">
                <a:solidFill>
                  <a:srgbClr val="0000FF"/>
                </a:solidFill>
              </a:rPr>
              <a:t>Содержание программы:</a:t>
            </a:r>
            <a:endParaRPr lang="ru-RU" sz="2000" dirty="0" smtClean="0">
              <a:solidFill>
                <a:srgbClr val="0000FF"/>
              </a:solidFill>
            </a:endParaRPr>
          </a:p>
          <a:p>
            <a:pPr>
              <a:buFontTx/>
              <a:buChar char="-"/>
            </a:pPr>
            <a:r>
              <a:rPr lang="ru-RU" sz="2000" dirty="0" smtClean="0">
                <a:solidFill>
                  <a:srgbClr val="0000FF"/>
                </a:solidFill>
              </a:rPr>
              <a:t>учебный план (по модулям)  уровень, кол-во часов;</a:t>
            </a:r>
            <a:endParaRPr lang="ru-RU" sz="1800" dirty="0" smtClean="0">
              <a:solidFill>
                <a:srgbClr val="0000FF"/>
              </a:solidFill>
            </a:endParaRPr>
          </a:p>
          <a:p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shade val="30000"/>
                <a:satMod val="115000"/>
              </a:schemeClr>
            </a:gs>
            <a:gs pos="50000">
              <a:schemeClr val="accent1">
                <a:shade val="67500"/>
                <a:satMod val="115000"/>
              </a:schemeClr>
            </a:gs>
            <a:gs pos="100000">
              <a:schemeClr val="accent1">
                <a:shade val="100000"/>
                <a:satMod val="11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404664"/>
            <a:ext cx="8497192" cy="432048"/>
          </a:xfrm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/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/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/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/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/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/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/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/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/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/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/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/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Что </a:t>
            </a:r>
            <a:r>
              <a:rPr lang="ru-RU" dirty="0" smtClean="0">
                <a:solidFill>
                  <a:schemeClr val="tx1"/>
                </a:solidFill>
              </a:rPr>
              <a:t>такое модуль? </a:t>
            </a:r>
            <a:r>
              <a:rPr lang="ru-RU" dirty="0" smtClean="0">
                <a:solidFill>
                  <a:schemeClr val="bg1"/>
                </a:solidFill>
              </a:rPr>
              <a:t/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sz="2800" dirty="0" smtClean="0">
                <a:solidFill>
                  <a:srgbClr val="0000FF"/>
                </a:solidFill>
                <a:latin typeface="Times New Roman"/>
                <a:ea typeface="Calibri"/>
                <a:cs typeface="Times New Roman"/>
              </a:rPr>
              <a:t>(от латинского «</a:t>
            </a:r>
            <a:r>
              <a:rPr lang="ru-RU" sz="2800" dirty="0" err="1" smtClean="0">
                <a:solidFill>
                  <a:srgbClr val="0000FF"/>
                </a:solidFill>
                <a:latin typeface="Times New Roman"/>
                <a:ea typeface="Calibri"/>
                <a:cs typeface="Times New Roman"/>
              </a:rPr>
              <a:t>modulus</a:t>
            </a:r>
            <a:r>
              <a:rPr lang="ru-RU" sz="2800" dirty="0" smtClean="0">
                <a:solidFill>
                  <a:srgbClr val="0000FF"/>
                </a:solidFill>
                <a:latin typeface="Times New Roman"/>
                <a:ea typeface="Calibri"/>
                <a:cs typeface="Times New Roman"/>
              </a:rPr>
              <a:t>» – мера) – отделяемая, относительно самостоятельная часть какой-либо системы, организации, устройства. (Современный словарь иностранных слов. – М., 1993). </a:t>
            </a:r>
            <a:r>
              <a:rPr lang="ru-RU" sz="2800" dirty="0" smtClean="0">
                <a:solidFill>
                  <a:srgbClr val="0000FF"/>
                </a:solidFill>
              </a:rPr>
              <a:t/>
            </a:r>
            <a:br>
              <a:rPr lang="ru-RU" sz="2800" dirty="0" smtClean="0">
                <a:solidFill>
                  <a:srgbClr val="0000FF"/>
                </a:solidFill>
              </a:rPr>
            </a:br>
            <a:r>
              <a:rPr lang="ru-RU" sz="2800" dirty="0" smtClean="0">
                <a:solidFill>
                  <a:srgbClr val="0000FF"/>
                </a:solidFill>
              </a:rPr>
              <a:t/>
            </a:r>
            <a:br>
              <a:rPr lang="ru-RU" sz="2800" dirty="0" smtClean="0">
                <a:solidFill>
                  <a:srgbClr val="0000FF"/>
                </a:solidFill>
              </a:rPr>
            </a:br>
            <a:r>
              <a:rPr lang="ru-RU" sz="2800" dirty="0" smtClean="0">
                <a:solidFill>
                  <a:srgbClr val="0000FF"/>
                </a:solidFill>
              </a:rPr>
              <a:t>Если </a:t>
            </a:r>
            <a:r>
              <a:rPr lang="ru-RU" sz="2800" dirty="0" smtClean="0">
                <a:solidFill>
                  <a:srgbClr val="0000FF"/>
                </a:solidFill>
              </a:rPr>
              <a:t>взять конструктор, то модуль – это отдельная деталь</a:t>
            </a:r>
            <a:br>
              <a:rPr lang="ru-RU" sz="2800" dirty="0" smtClean="0">
                <a:solidFill>
                  <a:srgbClr val="0000FF"/>
                </a:solidFill>
              </a:rPr>
            </a:br>
            <a:r>
              <a:rPr lang="ru-RU" sz="2800" dirty="0" smtClean="0">
                <a:solidFill>
                  <a:srgbClr val="0000FF"/>
                </a:solidFill>
              </a:rPr>
              <a:t/>
            </a:r>
            <a:br>
              <a:rPr lang="ru-RU" sz="2800" dirty="0" smtClean="0">
                <a:solidFill>
                  <a:srgbClr val="0000FF"/>
                </a:solidFill>
              </a:rPr>
            </a:br>
            <a:r>
              <a:rPr lang="ru-RU" sz="2800" dirty="0" smtClean="0">
                <a:solidFill>
                  <a:srgbClr val="0000FF"/>
                </a:solidFill>
              </a:rPr>
              <a:t>В нашем понимании МОДУЛЬ в программе – это одна из составных частей.</a:t>
            </a:r>
            <a:br>
              <a:rPr lang="ru-RU" sz="2800" dirty="0" smtClean="0">
                <a:solidFill>
                  <a:srgbClr val="0000FF"/>
                </a:solidFill>
              </a:rPr>
            </a:br>
            <a:r>
              <a:rPr lang="ru-RU" sz="2800" dirty="0" smtClean="0">
                <a:solidFill>
                  <a:srgbClr val="0000FF"/>
                </a:solidFill>
              </a:rPr>
              <a:t>Из скольких модулей может состоять программа? </a:t>
            </a:r>
            <a:br>
              <a:rPr lang="ru-RU" sz="2800" dirty="0" smtClean="0">
                <a:solidFill>
                  <a:srgbClr val="0000FF"/>
                </a:solidFill>
              </a:rPr>
            </a:br>
            <a:r>
              <a:rPr lang="ru-RU" sz="2800" dirty="0" smtClean="0">
                <a:solidFill>
                  <a:srgbClr val="0000FF"/>
                </a:solidFill>
              </a:rPr>
              <a:t>(максимально и минимально)</a:t>
            </a:r>
            <a:r>
              <a:rPr lang="ru-RU" sz="2400" dirty="0" smtClean="0">
                <a:solidFill>
                  <a:schemeClr val="bg1"/>
                </a:solidFill>
              </a:rPr>
              <a:t/>
            </a:r>
            <a:br>
              <a:rPr lang="ru-RU" sz="2400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/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/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/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sz="2000" dirty="0" smtClean="0"/>
              <a:t/>
            </a:r>
            <a:br>
              <a:rPr lang="ru-RU" sz="2000" dirty="0" smtClean="0"/>
            </a:b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shade val="30000"/>
                <a:satMod val="115000"/>
              </a:schemeClr>
            </a:gs>
            <a:gs pos="50000">
              <a:schemeClr val="accent1">
                <a:shade val="67500"/>
                <a:satMod val="115000"/>
              </a:schemeClr>
            </a:gs>
            <a:gs pos="100000">
              <a:schemeClr val="accent1">
                <a:shade val="100000"/>
                <a:satMod val="11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0"/>
            <a:ext cx="8229600" cy="778098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Модуль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39552" y="764704"/>
            <a:ext cx="770485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smtClean="0"/>
              <a:t>1-й модуль (тема модуля, кол-во часов);</a:t>
            </a:r>
          </a:p>
          <a:p>
            <a:pPr>
              <a:buFontTx/>
              <a:buChar char="-"/>
            </a:pPr>
            <a:r>
              <a:rPr lang="ru-RU" b="1" dirty="0" smtClean="0"/>
              <a:t> образовательная задача 1 модуля;</a:t>
            </a:r>
          </a:p>
          <a:p>
            <a:pPr>
              <a:buFontTx/>
              <a:buChar char="-"/>
            </a:pPr>
            <a:r>
              <a:rPr lang="ru-RU" b="1" dirty="0" smtClean="0"/>
              <a:t> учебные задачи 1 модуля;</a:t>
            </a:r>
          </a:p>
          <a:p>
            <a:pPr>
              <a:buFontTx/>
              <a:buChar char="-"/>
            </a:pPr>
            <a:r>
              <a:rPr lang="ru-RU" b="1" dirty="0" smtClean="0"/>
              <a:t> тематические рабочие группы и форматы;</a:t>
            </a:r>
          </a:p>
          <a:p>
            <a:pPr>
              <a:buFontTx/>
              <a:buChar char="-"/>
            </a:pPr>
            <a:r>
              <a:rPr lang="ru-RU" b="1" dirty="0" smtClean="0"/>
              <a:t> тематическая программа 1 модуля;</a:t>
            </a:r>
            <a:endParaRPr lang="ru-RU" dirty="0" smtClean="0"/>
          </a:p>
          <a:p>
            <a:pPr>
              <a:buFontTx/>
              <a:buChar char="-"/>
            </a:pPr>
            <a:endParaRPr lang="ru-RU" b="1" dirty="0" smtClean="0">
              <a:solidFill>
                <a:schemeClr val="bg1"/>
              </a:solidFill>
            </a:endParaRPr>
          </a:p>
          <a:p>
            <a:pPr>
              <a:buFontTx/>
              <a:buChar char="-"/>
            </a:pPr>
            <a:endParaRPr lang="ru-RU" b="1" dirty="0" smtClean="0">
              <a:solidFill>
                <a:schemeClr val="bg1"/>
              </a:solidFill>
            </a:endParaRPr>
          </a:p>
          <a:p>
            <a:pPr>
              <a:buFontTx/>
              <a:buChar char="-"/>
            </a:pPr>
            <a:endParaRPr lang="ru-RU" b="1" dirty="0" smtClean="0">
              <a:solidFill>
                <a:schemeClr val="bg1"/>
              </a:solidFill>
            </a:endParaRPr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/>
        </p:nvGraphicFramePr>
        <p:xfrm>
          <a:off x="611560" y="2276872"/>
          <a:ext cx="7704856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0680"/>
                <a:gridCol w="1630680"/>
                <a:gridCol w="3287768"/>
                <a:gridCol w="1155728"/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№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/</a:t>
                      </a:r>
                      <a:r>
                        <a:rPr lang="ru-RU" sz="12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Виды учебных занятий, учебных работ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Содержание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Кол-во часов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1.1.Вводное занятие.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традиционное учебное занятие, игровая деятельность, соревнование. (входящий контроль -теория)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Значение транспортной техники в жизни людей. Краткий рассказ о детском объединении «Юный техник» с демонстрацией моделей, технических игрушек и фотографий. Общий план работы на учебный год. Правила внутреннего распорядка. (входящий контроль -теория)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shade val="30000"/>
                <a:satMod val="115000"/>
              </a:schemeClr>
            </a:gs>
            <a:gs pos="50000">
              <a:schemeClr val="accent1">
                <a:shade val="67500"/>
                <a:satMod val="115000"/>
              </a:schemeClr>
            </a:gs>
            <a:gs pos="100000">
              <a:schemeClr val="accent1">
                <a:shade val="100000"/>
                <a:satMod val="11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Структура программы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467544" y="1124744"/>
            <a:ext cx="8147050" cy="46658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Char char="-"/>
            </a:pPr>
            <a:r>
              <a:rPr lang="ru-RU" sz="2000" b="1" dirty="0" smtClean="0">
                <a:solidFill>
                  <a:srgbClr val="0000FF"/>
                </a:solidFill>
              </a:rPr>
              <a:t> </a:t>
            </a:r>
            <a:r>
              <a:rPr lang="ru-RU" sz="1800" b="1" dirty="0" smtClean="0">
                <a:solidFill>
                  <a:srgbClr val="0000FF"/>
                </a:solidFill>
              </a:rPr>
              <a:t>планируемые результаты (личностные, </a:t>
            </a:r>
            <a:r>
              <a:rPr lang="ru-RU" sz="1800" b="1" dirty="0" err="1" smtClean="0">
                <a:solidFill>
                  <a:srgbClr val="0000FF"/>
                </a:solidFill>
              </a:rPr>
              <a:t>метапредметные</a:t>
            </a:r>
            <a:r>
              <a:rPr lang="ru-RU" sz="1800" b="1" dirty="0" smtClean="0">
                <a:solidFill>
                  <a:srgbClr val="0000FF"/>
                </a:solidFill>
              </a:rPr>
              <a:t>, предметные) ( можно прописывать по каждому модулю, рекомендуется ко всей программе одни, в соответствие с целями и задачами); </a:t>
            </a:r>
          </a:p>
          <a:p>
            <a:pPr>
              <a:buFontTx/>
              <a:buChar char="-"/>
            </a:pPr>
            <a:r>
              <a:rPr lang="ru-RU" sz="1800" b="1" dirty="0" smtClean="0">
                <a:solidFill>
                  <a:srgbClr val="0000FF"/>
                </a:solidFill>
              </a:rPr>
              <a:t> условия реализации программы;</a:t>
            </a:r>
          </a:p>
          <a:p>
            <a:pPr>
              <a:buFontTx/>
              <a:buChar char="-"/>
            </a:pPr>
            <a:r>
              <a:rPr lang="ru-RU" sz="1800" b="1" dirty="0" smtClean="0">
                <a:solidFill>
                  <a:srgbClr val="0000FF"/>
                </a:solidFill>
              </a:rPr>
              <a:t> формы  аттестации/контроля (входящий, текущий, промежуточный, итоговый контроль);</a:t>
            </a:r>
            <a:endParaRPr lang="ru-RU" sz="1800" dirty="0" smtClean="0">
              <a:solidFill>
                <a:srgbClr val="0000FF"/>
              </a:solidFill>
            </a:endParaRPr>
          </a:p>
          <a:p>
            <a:pPr>
              <a:buFontTx/>
              <a:buChar char="-"/>
            </a:pPr>
            <a:r>
              <a:rPr lang="ru-RU" sz="1800" b="1" dirty="0" smtClean="0">
                <a:solidFill>
                  <a:srgbClr val="0000FF"/>
                </a:solidFill>
              </a:rPr>
              <a:t> методическая работа;</a:t>
            </a:r>
            <a:endParaRPr lang="ru-RU" sz="1800" dirty="0" smtClean="0">
              <a:solidFill>
                <a:srgbClr val="0000FF"/>
              </a:solidFill>
            </a:endParaRPr>
          </a:p>
          <a:p>
            <a:pPr>
              <a:buFontTx/>
              <a:buChar char="-"/>
            </a:pPr>
            <a:r>
              <a:rPr lang="ru-RU" sz="1800" b="1" dirty="0" smtClean="0">
                <a:solidFill>
                  <a:srgbClr val="0000FF"/>
                </a:solidFill>
              </a:rPr>
              <a:t>виды  педагогических технологий, применяемых   в практике;</a:t>
            </a:r>
          </a:p>
          <a:p>
            <a:pPr>
              <a:buFontTx/>
              <a:buChar char="-"/>
            </a:pPr>
            <a:r>
              <a:rPr lang="ru-RU" sz="1800" b="1" dirty="0" smtClean="0">
                <a:solidFill>
                  <a:srgbClr val="0000FF"/>
                </a:solidFill>
              </a:rPr>
              <a:t>список использованной литературы (для педагога, для учащихся) СТРОГО с соответствии с ГОСТ </a:t>
            </a:r>
            <a:r>
              <a:rPr lang="en-US" sz="1800" b="1" dirty="0" smtClean="0">
                <a:solidFill>
                  <a:srgbClr val="0000FF"/>
                </a:solidFill>
              </a:rPr>
              <a:t>P</a:t>
            </a:r>
            <a:r>
              <a:rPr lang="ru-RU" sz="1800" b="1" dirty="0" smtClean="0">
                <a:solidFill>
                  <a:srgbClr val="0000FF"/>
                </a:solidFill>
              </a:rPr>
              <a:t> 7.0.5-2008</a:t>
            </a:r>
            <a:endParaRPr lang="ru-RU" sz="1800" dirty="0" smtClean="0">
              <a:solidFill>
                <a:srgbClr val="0000FF"/>
              </a:solidFill>
            </a:endParaRPr>
          </a:p>
          <a:p>
            <a:pPr>
              <a:buFontTx/>
              <a:buChar char="-"/>
            </a:pPr>
            <a:r>
              <a:rPr lang="ru-RU" sz="1800" b="1" dirty="0" smtClean="0">
                <a:solidFill>
                  <a:srgbClr val="0000FF"/>
                </a:solidFill>
              </a:rPr>
              <a:t>Контрольно-измерительные материалы по диагностике уровня знаний, умений и навыков (КИМ)</a:t>
            </a:r>
            <a:r>
              <a:rPr lang="ru-RU" sz="1800" b="1" dirty="0" smtClean="0">
                <a:solidFill>
                  <a:schemeClr val="bg1"/>
                </a:solidFill>
              </a:rPr>
              <a:t> </a:t>
            </a:r>
            <a:r>
              <a:rPr lang="ru-RU" sz="1800" b="1" dirty="0" smtClean="0">
                <a:solidFill>
                  <a:srgbClr val="FF0000"/>
                </a:solidFill>
              </a:rPr>
              <a:t>вызывает самые большие трудности </a:t>
            </a:r>
          </a:p>
          <a:p>
            <a:pPr>
              <a:buFontTx/>
              <a:buChar char="-"/>
            </a:pPr>
            <a:r>
              <a:rPr lang="ru-RU" sz="1800" b="1" dirty="0" smtClean="0">
                <a:solidFill>
                  <a:srgbClr val="0000FF"/>
                </a:solidFill>
              </a:rPr>
              <a:t>календарно-тематическое планирование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shade val="30000"/>
                <a:satMod val="115000"/>
              </a:schemeClr>
            </a:gs>
            <a:gs pos="50000">
              <a:schemeClr val="accent1">
                <a:shade val="67500"/>
                <a:satMod val="115000"/>
              </a:schemeClr>
            </a:gs>
            <a:gs pos="100000">
              <a:schemeClr val="accent1">
                <a:shade val="100000"/>
                <a:satMod val="11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/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/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/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/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/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Сходства и различия 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/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/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/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/>
            </a:r>
            <a:br>
              <a:rPr lang="ru-RU" dirty="0" smtClean="0">
                <a:solidFill>
                  <a:schemeClr val="bg1"/>
                </a:solidFill>
              </a:rPr>
            </a:b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4" name="Текст 13"/>
          <p:cNvSpPr>
            <a:spLocks noGrp="1"/>
          </p:cNvSpPr>
          <p:nvPr>
            <p:ph type="body" idx="1"/>
          </p:nvPr>
        </p:nvSpPr>
        <p:spPr>
          <a:xfrm>
            <a:off x="539552" y="1556792"/>
            <a:ext cx="4040188" cy="639762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0000FF"/>
                </a:solidFill>
              </a:rPr>
              <a:t>Обычная ДОП</a:t>
            </a:r>
            <a:endParaRPr lang="ru-RU" dirty="0">
              <a:solidFill>
                <a:srgbClr val="0000FF"/>
              </a:solidFill>
            </a:endParaRPr>
          </a:p>
        </p:txBody>
      </p:sp>
      <p:sp>
        <p:nvSpPr>
          <p:cNvPr id="15" name="Содержимое 14"/>
          <p:cNvSpPr>
            <a:spLocks noGrp="1"/>
          </p:cNvSpPr>
          <p:nvPr>
            <p:ph sz="half" idx="2"/>
          </p:nvPr>
        </p:nvSpPr>
        <p:spPr>
          <a:xfrm>
            <a:off x="539552" y="2204864"/>
            <a:ext cx="4040188" cy="3951288"/>
          </a:xfrm>
        </p:spPr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u="sng" dirty="0" smtClean="0">
                <a:solidFill>
                  <a:srgbClr val="0000FF"/>
                </a:solidFill>
              </a:rPr>
              <a:t>Сходства:</a:t>
            </a:r>
            <a:r>
              <a:rPr lang="ru-RU" dirty="0" smtClean="0">
                <a:solidFill>
                  <a:srgbClr val="0000FF"/>
                </a:solidFill>
              </a:rPr>
              <a:t> Основная структура одинаковая</a:t>
            </a:r>
          </a:p>
          <a:p>
            <a:pPr>
              <a:buNone/>
            </a:pPr>
            <a:endParaRPr lang="ru-RU" dirty="0" smtClean="0">
              <a:solidFill>
                <a:srgbClr val="0000FF"/>
              </a:solidFill>
            </a:endParaRPr>
          </a:p>
          <a:p>
            <a:pPr>
              <a:buNone/>
            </a:pPr>
            <a:endParaRPr lang="ru-RU" dirty="0" smtClean="0">
              <a:solidFill>
                <a:srgbClr val="0000FF"/>
              </a:solidFill>
            </a:endParaRPr>
          </a:p>
          <a:p>
            <a:pPr>
              <a:buNone/>
            </a:pPr>
            <a:r>
              <a:rPr lang="ru-RU" u="sng" dirty="0" smtClean="0">
                <a:solidFill>
                  <a:srgbClr val="0000FF"/>
                </a:solidFill>
              </a:rPr>
              <a:t>Отличия:</a:t>
            </a:r>
            <a:r>
              <a:rPr lang="ru-RU" dirty="0" smtClean="0">
                <a:solidFill>
                  <a:srgbClr val="0000FF"/>
                </a:solidFill>
              </a:rPr>
              <a:t> нет модулей, общий учебный план</a:t>
            </a:r>
          </a:p>
          <a:p>
            <a:endParaRPr lang="ru-RU" dirty="0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0000FF"/>
                </a:solidFill>
              </a:rPr>
              <a:t>Модульная ДОП</a:t>
            </a:r>
            <a:endParaRPr lang="ru-RU" dirty="0">
              <a:solidFill>
                <a:srgbClr val="0000FF"/>
              </a:solidFill>
            </a:endParaRPr>
          </a:p>
        </p:txBody>
      </p:sp>
      <p:sp>
        <p:nvSpPr>
          <p:cNvPr id="17" name="Содержимое 1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u="sng" dirty="0" smtClean="0">
                <a:solidFill>
                  <a:srgbClr val="0000FF"/>
                </a:solidFill>
              </a:rPr>
              <a:t>Сходства:</a:t>
            </a:r>
            <a:r>
              <a:rPr lang="ru-RU" dirty="0" smtClean="0">
                <a:solidFill>
                  <a:srgbClr val="0000FF"/>
                </a:solidFill>
              </a:rPr>
              <a:t> Основная структура одинаковая</a:t>
            </a:r>
          </a:p>
          <a:p>
            <a:pPr>
              <a:buNone/>
            </a:pPr>
            <a:endParaRPr lang="ru-RU" dirty="0" smtClean="0">
              <a:solidFill>
                <a:srgbClr val="0000FF"/>
              </a:solidFill>
            </a:endParaRPr>
          </a:p>
          <a:p>
            <a:pPr>
              <a:buNone/>
            </a:pPr>
            <a:endParaRPr lang="ru-RU" dirty="0" smtClean="0">
              <a:solidFill>
                <a:srgbClr val="0000FF"/>
              </a:solidFill>
            </a:endParaRPr>
          </a:p>
          <a:p>
            <a:pPr>
              <a:buNone/>
            </a:pPr>
            <a:r>
              <a:rPr lang="ru-RU" u="sng" dirty="0" smtClean="0">
                <a:solidFill>
                  <a:srgbClr val="0000FF"/>
                </a:solidFill>
              </a:rPr>
              <a:t>Отличия:</a:t>
            </a:r>
            <a:r>
              <a:rPr lang="ru-RU" dirty="0" smtClean="0">
                <a:solidFill>
                  <a:srgbClr val="0000FF"/>
                </a:solidFill>
              </a:rPr>
              <a:t>  разбита на модули у каждого модуля своя мини-цель и свои задачи.</a:t>
            </a:r>
          </a:p>
          <a:p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377</TotalTime>
  <Words>452</Words>
  <Application>Microsoft Office PowerPoint</Application>
  <PresentationFormat>Экран (4:3)</PresentationFormat>
  <Paragraphs>66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Оформление по умолчанию</vt:lpstr>
      <vt:lpstr>Модульная программа</vt:lpstr>
      <vt:lpstr>Модульная программа – это…</vt:lpstr>
      <vt:lpstr>Нормативная база</vt:lpstr>
      <vt:lpstr>Слайд 4</vt:lpstr>
      <vt:lpstr>Из каких частей состоит любая модульная программа?</vt:lpstr>
      <vt:lpstr>            Что такое модуль?   (от латинского «modulus» – мера) – отделяемая, относительно самостоятельная часть какой-либо системы, организации, устройства. (Современный словарь иностранных слов. – М., 1993).   Если взять конструктор, то модуль – это отдельная деталь  В нашем понимании МОДУЛЬ в программе – это одна из составных частей. Из скольких модулей может состоять программа?  (максимально и минимально)     </vt:lpstr>
      <vt:lpstr>Модуль</vt:lpstr>
      <vt:lpstr>Структура программы</vt:lpstr>
      <vt:lpstr>      Сходства и различия      </vt:lpstr>
      <vt:lpstr>       Спасибо за внимание!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Поиск информации  в Интернете</dc:title>
  <dc:creator>Юля</dc:creator>
  <cp:lastModifiedBy>user</cp:lastModifiedBy>
  <cp:revision>65</cp:revision>
  <dcterms:created xsi:type="dcterms:W3CDTF">2008-04-03T12:53:43Z</dcterms:created>
  <dcterms:modified xsi:type="dcterms:W3CDTF">2019-12-11T07:40:12Z</dcterms:modified>
</cp:coreProperties>
</file>