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80" r:id="rId5"/>
    <p:sldId id="281" r:id="rId6"/>
    <p:sldId id="296" r:id="rId7"/>
    <p:sldId id="297" r:id="rId8"/>
    <p:sldId id="298" r:id="rId9"/>
    <p:sldId id="299" r:id="rId10"/>
    <p:sldId id="282" r:id="rId11"/>
    <p:sldId id="283" r:id="rId12"/>
    <p:sldId id="302" r:id="rId13"/>
    <p:sldId id="303" r:id="rId14"/>
    <p:sldId id="284" r:id="rId15"/>
    <p:sldId id="285" r:id="rId16"/>
    <p:sldId id="304" r:id="rId17"/>
    <p:sldId id="294" r:id="rId18"/>
    <p:sldId id="295" r:id="rId19"/>
    <p:sldId id="279" r:id="rId20"/>
    <p:sldId id="287" r:id="rId21"/>
    <p:sldId id="289" r:id="rId22"/>
    <p:sldId id="290" r:id="rId23"/>
    <p:sldId id="30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85887-0721-46CD-854F-F438A659E3C8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48F384-363E-49DF-830E-0983E3A91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AB4F-5CD9-46C6-A598-7EB1D3C64149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F6E0A-6A29-4ADD-92CE-1E0FD4D41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C48BA-F0D9-4EBF-AA0A-75F07DCE816C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D16C-AE58-4CE3-9FD5-3F2BFAC57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37D41-36AB-414A-9D13-A91D19233D78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4717-EA17-45DD-ABAB-BA8BAFF23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CA758-E428-4921-8397-985BCB68C5D3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5CF96-D8E3-42F8-A3DB-2A218839A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4BFE5-5919-42D7-863A-00BCDE9A538E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61F55-8007-4E22-B9D6-681C5D02D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59F57-EF1E-470D-9C88-CA9947D43282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BDB2-3D3C-4C12-9988-DE8C24C5D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43C0D-32D4-4BD5-847A-2E27ABDC7F56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8366C-AA8A-45A7-9E8B-51C6557B6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A969-C404-43DE-AE6F-F339F916D657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416F1-9380-48C7-A1E6-0EF7E95D4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E4DC-51A9-4FF5-BD10-462F866CB648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6C947-3A85-4FBD-AA63-F88F4953B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DB05-49E4-4C37-85B4-C6E166B0882F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A6072-486C-44AA-96DA-555593E93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5FC3A0-3B19-41CB-A0FD-F7C0169CC4DA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84E12CA-13E7-4B93-8AE9-7DD9A0D4B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7" r:id="rId2"/>
    <p:sldLayoutId id="2147483685" r:id="rId3"/>
    <p:sldLayoutId id="2147483678" r:id="rId4"/>
    <p:sldLayoutId id="2147483679" r:id="rId5"/>
    <p:sldLayoutId id="2147483680" r:id="rId6"/>
    <p:sldLayoutId id="2147483681" r:id="rId7"/>
    <p:sldLayoutId id="2147483686" r:id="rId8"/>
    <p:sldLayoutId id="2147483687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88913"/>
            <a:ext cx="8561388" cy="1008062"/>
          </a:xfrm>
        </p:spPr>
        <p:txBody>
          <a:bodyPr/>
          <a:lstStyle/>
          <a:p>
            <a:pPr algn="r" eaLnBrk="1" hangingPunct="1"/>
            <a:endParaRPr lang="ru-RU" sz="16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50" y="1506538"/>
            <a:ext cx="8928100" cy="1470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Сертификация ДОП</a:t>
            </a:r>
            <a:endParaRPr lang="ru-RU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Подзаголовок 2"/>
          <p:cNvSpPr txBox="1">
            <a:spLocks/>
          </p:cNvSpPr>
          <p:nvPr/>
        </p:nvSpPr>
        <p:spPr bwMode="auto">
          <a:xfrm>
            <a:off x="2411413" y="48688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000" b="1" i="1">
                <a:latin typeface="Cambria" pitchFamily="18" charset="0"/>
              </a:rPr>
              <a:t>Кулик Ольга Николаевна,</a:t>
            </a:r>
          </a:p>
          <a:p>
            <a:pPr algn="r"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000">
                <a:latin typeface="Cambria" pitchFamily="18" charset="0"/>
              </a:rPr>
              <a:t>заместитель директора ГАУДО РК «РЦДО»;</a:t>
            </a:r>
          </a:p>
          <a:p>
            <a:pPr algn="r"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000">
                <a:latin typeface="Cambria" pitchFamily="18" charset="0"/>
              </a:rPr>
              <a:t>руководитель РМЦ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ДОП «Веселые трубачи»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/>
              <a:t>Модуль 1 «Основы музыкальной грамоты».</a:t>
            </a:r>
            <a:endParaRPr lang="ru-RU" sz="4400" b="1" dirty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Образовательная задача модуля - </a:t>
            </a:r>
            <a:r>
              <a:rPr lang="ru-RU" sz="2800" dirty="0" smtClean="0"/>
              <a:t>научиться </a:t>
            </a:r>
            <a:r>
              <a:rPr lang="ru-RU" sz="2800" dirty="0"/>
              <a:t>основам музыкальной грамоты.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Учебные задачи модуля: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научиться </a:t>
            </a:r>
            <a:r>
              <a:rPr lang="ru-RU" dirty="0"/>
              <a:t>основам нотной грамоты.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овладеть </a:t>
            </a:r>
            <a:r>
              <a:rPr lang="ru-RU" dirty="0"/>
              <a:t>ритмической </a:t>
            </a:r>
            <a:r>
              <a:rPr lang="ru-RU" dirty="0" smtClean="0"/>
              <a:t>системой </a:t>
            </a:r>
            <a:r>
              <a:rPr lang="ru-RU" dirty="0" err="1"/>
              <a:t>Золтана</a:t>
            </a:r>
            <a:r>
              <a:rPr lang="ru-RU" dirty="0"/>
              <a:t> </a:t>
            </a:r>
            <a:r>
              <a:rPr lang="ru-RU" dirty="0" err="1"/>
              <a:t>Кодая</a:t>
            </a:r>
            <a:r>
              <a:rPr lang="ru-RU" dirty="0"/>
              <a:t>.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развить коммуникативные навыки .</a:t>
            </a:r>
            <a:endParaRPr lang="ru-RU" dirty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/>
              <a:t> </a:t>
            </a:r>
            <a:endParaRPr lang="ru-RU" sz="4400" b="1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7488238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Тематическая программа модуля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908050"/>
          <a:ext cx="8640763" cy="58293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80120"/>
                <a:gridCol w="3168352"/>
                <a:gridCol w="327428"/>
                <a:gridCol w="3416988"/>
                <a:gridCol w="648072"/>
              </a:tblGrid>
              <a:tr h="42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Виды учебных занятий, учебных работ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Содержание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Кол-во часов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</a:tr>
              <a:tr h="23125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Модуль </a:t>
                      </a:r>
                      <a:r>
                        <a:rPr lang="ru-RU" sz="1600" dirty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«…»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2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 1.1. «…»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данной графе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указывается кол-во часов и даётся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характеристика видов учебного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занятия, учебных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работ (лекция,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проектная работа, практикум, решение кейса, деловая игра, групповая работа и т.д.)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данной графе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Даётся тезисное описание содержания учебного занятия; указывается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задание, которое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даётся учащимся;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описывается примерный сценарий того, что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будет происходить в рамках занятия; описываются иные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принципиальные моменты, отражающие суть содержания </a:t>
                      </a:r>
                      <a:r>
                        <a:rPr lang="ru-RU" sz="1400" dirty="0" smtClean="0">
                          <a:effectLst/>
                        </a:rPr>
                        <a:t>занятия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</a:tr>
              <a:tr h="285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 1.2. </a:t>
                      </a:r>
                      <a:r>
                        <a:rPr lang="ru-RU" sz="1400" dirty="0" smtClean="0">
                          <a:effectLst/>
                        </a:rPr>
                        <a:t>«…»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</a:tr>
              <a:tr h="285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 1.3. </a:t>
                      </a:r>
                      <a:r>
                        <a:rPr lang="ru-RU" sz="1400" dirty="0" smtClean="0">
                          <a:effectLst/>
                        </a:rPr>
                        <a:t>«…»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</a:tr>
              <a:tr h="28565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Модуль 2 </a:t>
                      </a:r>
                      <a:r>
                        <a:rPr lang="ru-RU" sz="1400" dirty="0" smtClean="0">
                          <a:effectLst/>
                        </a:rPr>
                        <a:t>«…»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 2.1. </a:t>
                      </a:r>
                      <a:r>
                        <a:rPr lang="ru-RU" sz="1400" dirty="0" smtClean="0">
                          <a:effectLst/>
                        </a:rPr>
                        <a:t>«…»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</a:tr>
              <a:tr h="285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 2.1. </a:t>
                      </a:r>
                      <a:r>
                        <a:rPr lang="ru-RU" sz="1400" dirty="0" smtClean="0">
                          <a:effectLst/>
                        </a:rPr>
                        <a:t>«…»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</a:tr>
              <a:tr h="28565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Модуль 3 </a:t>
                      </a:r>
                      <a:r>
                        <a:rPr lang="ru-RU" sz="1400" dirty="0" smtClean="0">
                          <a:effectLst/>
                        </a:rPr>
                        <a:t>«…»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21" marR="399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188913"/>
            <a:ext cx="7488238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Тематическая программа модуля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3057" name="Group 49"/>
          <p:cNvGraphicFramePr>
            <a:graphicFrameLocks noGrp="1"/>
          </p:cNvGraphicFramePr>
          <p:nvPr/>
        </p:nvGraphicFramePr>
        <p:xfrm>
          <a:off x="323850" y="692150"/>
          <a:ext cx="8640763" cy="7281863"/>
        </p:xfrm>
        <a:graphic>
          <a:graphicData uri="http://schemas.openxmlformats.org/drawingml/2006/table">
            <a:tbl>
              <a:tblPr/>
              <a:tblGrid>
                <a:gridCol w="1079500"/>
                <a:gridCol w="3168650"/>
                <a:gridCol w="327025"/>
                <a:gridCol w="3417888"/>
                <a:gridCol w="6477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Виды учебных занятий, учебных работ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Содержание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Кол-во часов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48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Модуль 1 «Я и мои новые друзья»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 1.1. «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День знаний, знакомство друг с другом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Тренинги на знакомство.Групповая работа. Входящая диагностика. Беседа. Тестирование. </a:t>
                      </a: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Этапы: Знакомство. Доверие. Диагностика. Рефлексия.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(приложение УМК (2))</a:t>
                      </a: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2ч.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</a:tr>
              <a:tr h="217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 1.2. 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Мы –одно целое»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Тренинг на сплочение и командообразование </a:t>
                      </a: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Ритуал приветствия. Правила группы. Игровой момент (шуточная ситуация). Работа в кругу. Притча «Невидимая нить». Групповое рисование. Рефлексия. </a:t>
                      </a: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 ч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</a:tr>
              <a:tr h="3111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Модуль 2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 2.1.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 2.1.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</a:tr>
              <a:tr h="3111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Модуль 3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188913"/>
            <a:ext cx="7488238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Тематическая программа модуля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/>
        </p:nvGraphicFramePr>
        <p:xfrm>
          <a:off x="323850" y="692150"/>
          <a:ext cx="8640763" cy="9517063"/>
        </p:xfrm>
        <a:graphic>
          <a:graphicData uri="http://schemas.openxmlformats.org/drawingml/2006/table">
            <a:tbl>
              <a:tblPr/>
              <a:tblGrid>
                <a:gridCol w="1079500"/>
                <a:gridCol w="3168650"/>
                <a:gridCol w="327025"/>
                <a:gridCol w="3417888"/>
                <a:gridCol w="6477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Виды учебных занятий, учебных работ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Содержание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Кол-во часов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48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Модуль 3 «География эмоций»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Тема «Путешествие в Норвегию»</a:t>
                      </a: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Групповая работа. Творческие задания. Мини-квест. Изготовление поделок и рисунков . </a:t>
                      </a: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Приветствие. Легенда. Подготовка к путешествию. Эмоциональный портрет страны. Лингвистическая разминка. Путешествие. Знакомство со страной. Архитектура страны. Ставкирка в Урнесе. Мини-квест. Праздники страны. Зимняя ночь – первый зимний день. Кухня страны. Картофель. Творческое задание. Игра страны. Активная игра «Полярная ночь». Культура страны. Творческое задание «Рисуем лыжную трассу».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(приложение УМК (2))</a:t>
                      </a: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4ч.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</a:tr>
              <a:tr h="217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</a:tr>
              <a:tr h="3111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Модуль 2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 2.1.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 2.1.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</a:tr>
              <a:tr h="3111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Модуль 3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7488238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Тематическая программа модуля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692150"/>
          <a:ext cx="8640763" cy="7281863"/>
        </p:xfrm>
        <a:graphic>
          <a:graphicData uri="http://schemas.openxmlformats.org/drawingml/2006/table">
            <a:tbl>
              <a:tblPr/>
              <a:tblGrid>
                <a:gridCol w="1079500"/>
                <a:gridCol w="3168650"/>
                <a:gridCol w="327025"/>
                <a:gridCol w="3417888"/>
                <a:gridCol w="6477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 п/п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Виды учебных занятий, учебных работ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Содержание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Кол-во часов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48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Модуль 1 «Основы  музыкальной грамотности»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 1.1. «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День знаний, знакомство друг с другом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Тренинги на знакомство</a:t>
                      </a: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Проведение тренингов  и игр: «Социометрия», «Знакомство-мяч», «Снежный ком», «Скала», «Найди свою пару», «Путаница» (приложение УМК (2))</a:t>
                      </a: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2ч.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</a:tr>
              <a:tr h="217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 1.2. 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Изучение  названий основных и добавочных линий. Понятие о музыкальном ключе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Коллективно-групповая работа по теме «Основные и добавочные линии. Что такое музыкальный ключ?»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Задается прямой вопрос о том, что известно учащимся о линиях в музыке и о том, что они знают о муз.ключе. Далее каждый по кругу, или по желанию называет какое-то одно сведение, или факт, при этом, не повторяя ранее сказанное.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В корзину идей «сбрасывается» все, что подходит.  В ходе обсуждения эти разрозненные сведения нужно связать в логические цепочки и подготовить рассказ по данной теме в группах.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 ч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</a:tr>
              <a:tr h="3111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Модуль 2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 2.1.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Тема 2.1.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8E7"/>
                    </a:solidFill>
                  </a:tcPr>
                </a:tc>
              </a:tr>
              <a:tr h="3111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Модуль 3 «…»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921" marR="399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242888" y="404813"/>
            <a:ext cx="8856662" cy="617378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1800" smtClean="0"/>
              <a:t>65.1.5</a:t>
            </a:r>
            <a:r>
              <a:rPr lang="ru-RU" sz="1800" b="1" smtClean="0"/>
              <a:t>.  Планируемые результаты</a:t>
            </a:r>
            <a:r>
              <a:rPr lang="ru-RU" sz="1800" smtClean="0"/>
              <a:t> (предметные, компетентностные (личностные, метапредметные).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18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smtClean="0"/>
              <a:t>65.1.6</a:t>
            </a:r>
            <a:r>
              <a:rPr lang="ru-RU" sz="1800" b="1" smtClean="0"/>
              <a:t>. Система оценивания</a:t>
            </a:r>
            <a:r>
              <a:rPr lang="ru-RU" sz="1800" smtClean="0"/>
              <a:t>. Должна быть представлена  разработанность форм, методов, содержания показателей и критериев промежуточной и итоговой аттестации, адекватные заявленному содержанию программы и возрасту учащихся. Созданная система оценочных средств позволяет проконтролировать каждый заявленный результат, измерить его и оценить.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16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4076700"/>
          <a:ext cx="8712200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906"/>
                <a:gridCol w="1270286"/>
                <a:gridCol w="1467139"/>
                <a:gridCol w="1695073"/>
                <a:gridCol w="1288146"/>
                <a:gridCol w="1380092"/>
                <a:gridCol w="115432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 оценивания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Формы и методы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оценивания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Характеристика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оценочных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материалов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оценивания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оценивания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аттестации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692" name="Rectangle 1"/>
          <p:cNvSpPr>
            <a:spLocks noChangeArrowheads="1"/>
          </p:cNvSpPr>
          <p:nvPr/>
        </p:nvSpPr>
        <p:spPr bwMode="auto">
          <a:xfrm>
            <a:off x="250825" y="3544888"/>
            <a:ext cx="8569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b="1" i="1">
                <a:latin typeface="Calibri" pitchFamily="34" charset="0"/>
                <a:cs typeface="Times New Roman" pitchFamily="18" charset="0"/>
              </a:rPr>
              <a:t>Форма описания контрольно-измерительных материалов программы:</a:t>
            </a:r>
            <a:endParaRPr lang="ru-RU" altLang="ru-RU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197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1"/>
                </a:solidFill>
              </a:rPr>
              <a:t>ПЛАНИРУЕМЫЕ РЕЗУЛЬТАТЫ ОСВОЕНИЯ ПРОГРАММЫ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79388" y="765175"/>
            <a:ext cx="8785225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200" b="1" smtClean="0"/>
              <a:t>Метапредметные результаты: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Умеют понимать эмоции и потребности окружающих.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Передавать свое эмоциональное состояние, регулировать проявления своих эмоций.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Освоили навыки эффективной работы в команде.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Умеют легко адаптироваться к новым обстоятельствам.</a:t>
            </a:r>
            <a:endParaRPr lang="ru-RU" sz="2200" b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200" b="1" smtClean="0"/>
              <a:t>Личностные результаты: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Умеют понимать себя, свои эмоции и потребности.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Позитивно относятся к себе и окружающим.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Повышена мотивация учащихся к самопознанию.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Развиты уверенность в себе и адекватная самооценка.</a:t>
            </a:r>
            <a:endParaRPr lang="ru-RU" sz="2200" b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200" b="1" smtClean="0"/>
              <a:t>Предметные результаты:</a:t>
            </a: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Знают базовые эмоции человека.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Имеют навыки решения конфликтных ситуаций.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Умеют эффективно воспринимать новую информацию и осваивать любой образовательный материал.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Развиты творческие и познавательные способности.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 l="2919" t="29570" r="50266" b="14758"/>
          <a:stretch>
            <a:fillRect/>
          </a:stretch>
        </p:blipFill>
        <p:spPr bwMode="auto">
          <a:xfrm>
            <a:off x="23813" y="392113"/>
            <a:ext cx="9037637" cy="604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1376" t="9297" r="1323" b="12807"/>
          <a:stretch>
            <a:fillRect/>
          </a:stretch>
        </p:blipFill>
        <p:spPr>
          <a:xfrm>
            <a:off x="323850" y="1125538"/>
            <a:ext cx="8253413" cy="500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ъект 2"/>
          <p:cNvSpPr>
            <a:spLocks noGrp="1"/>
          </p:cNvSpPr>
          <p:nvPr>
            <p:ph sz="quarter" idx="1"/>
          </p:nvPr>
        </p:nvSpPr>
        <p:spPr>
          <a:xfrm>
            <a:off x="107950" y="260350"/>
            <a:ext cx="8712200" cy="5976938"/>
          </a:xfrm>
        </p:spPr>
        <p:txBody>
          <a:bodyPr/>
          <a:lstStyle/>
          <a:p>
            <a:pPr marL="0" lvl="2" indent="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2400" smtClean="0"/>
              <a:t>65.1.7.Образовательные и учебные форматы (используемые в программе формы, методы, приемы и педагогические технологии).</a:t>
            </a:r>
          </a:p>
          <a:p>
            <a:pPr marL="0" lvl="2" indent="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2400" smtClean="0"/>
              <a:t>65.1.8. Материально-техническое обеспечение программы (техническая и материальная платформа программы).</a:t>
            </a:r>
          </a:p>
          <a:p>
            <a:pPr marL="0" lvl="2" indent="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2400" smtClean="0"/>
              <a:t>65.1.9. Перечень информационно-методических материалов, литературы, необходимых педагогу и учащимся для успешной реализации программы, оформленный  в соответствии с требованиями к библиографическим ссылкам </a:t>
            </a:r>
            <a:r>
              <a:rPr lang="ru-RU" sz="2400" smtClean="0">
                <a:solidFill>
                  <a:srgbClr val="FF0000"/>
                </a:solidFill>
              </a:rPr>
              <a:t>ГОСТ Р 7.0.5-2008 </a:t>
            </a:r>
            <a:r>
              <a:rPr lang="ru-RU" sz="2400" smtClean="0"/>
              <a:t>(список литературы).</a:t>
            </a:r>
          </a:p>
          <a:p>
            <a:pPr marL="0" lvl="2" indent="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endParaRPr lang="ru-RU" sz="2400" smtClean="0"/>
          </a:p>
          <a:p>
            <a:pPr marL="0" lvl="2" indent="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endParaRPr lang="ru-RU" sz="2400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9366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нормативные документы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388" y="1447800"/>
            <a:ext cx="8713787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/>
              <a:t>Правила ПФДО  (Приказ МОН и МП РК № 214-п от 01.06.2018г.) п.65.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ъект 2"/>
          <p:cNvSpPr>
            <a:spLocks noGrp="1"/>
          </p:cNvSpPr>
          <p:nvPr>
            <p:ph sz="quarter" idx="1"/>
          </p:nvPr>
        </p:nvSpPr>
        <p:spPr>
          <a:xfrm>
            <a:off x="431800" y="188913"/>
            <a:ext cx="8712200" cy="6553200"/>
          </a:xfrm>
        </p:spPr>
        <p:txBody>
          <a:bodyPr/>
          <a:lstStyle/>
          <a:p>
            <a:pPr marL="319088" lvl="1" indent="0" eaLnBrk="1" hangingPunct="1">
              <a:buFont typeface="Wingdings 2" pitchFamily="18" charset="2"/>
              <a:buNone/>
            </a:pPr>
            <a:r>
              <a:rPr lang="ru-RU" smtClean="0"/>
              <a:t>65.2. Совокупная продолжительность реализации образовательной программы составляет от 16 до 864 </a:t>
            </a:r>
            <a:r>
              <a:rPr lang="ru-RU" smtClean="0">
                <a:solidFill>
                  <a:srgbClr val="FF0000"/>
                </a:solidFill>
              </a:rPr>
              <a:t>часов в год</a:t>
            </a:r>
            <a:r>
              <a:rPr lang="ru-RU" smtClean="0"/>
              <a:t>;</a:t>
            </a:r>
          </a:p>
          <a:p>
            <a:pPr marL="319088" lvl="1" indent="0" eaLnBrk="1" hangingPunct="1">
              <a:buFont typeface="Wingdings 2" pitchFamily="18" charset="2"/>
              <a:buNone/>
            </a:pPr>
            <a:r>
              <a:rPr lang="ru-RU" smtClean="0"/>
              <a:t>65.3. Продолжительность реализации образовательной программы обусловлена ожидаемыми результатами, целями и задачами реализации образовательной программы;</a:t>
            </a:r>
          </a:p>
          <a:p>
            <a:pPr marL="319088" lvl="1" indent="0" eaLnBrk="1" hangingPunct="1">
              <a:buFont typeface="Wingdings 2" pitchFamily="18" charset="2"/>
              <a:buNone/>
            </a:pPr>
            <a:r>
              <a:rPr lang="ru-RU" smtClean="0"/>
              <a:t>65.4. Число детей, одновременно находящихся в группе составляет от 6-ти до 25-ти человек;</a:t>
            </a:r>
          </a:p>
          <a:p>
            <a:pPr marL="319088" lvl="1" indent="0" eaLnBrk="1" hangingPunct="1">
              <a:buFont typeface="Wingdings 2" pitchFamily="18" charset="2"/>
              <a:buNone/>
            </a:pPr>
            <a:r>
              <a:rPr lang="ru-RU" smtClean="0"/>
              <a:t>65.5. Условия, формы и технологии реализации образовательной программы учитывают возрастные и индивидуальные особенности обучающихся.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400" smtClean="0"/>
              <a:t>65.6. В рамках реализации программы предусматривается материально-техническое обеспечение, соответствующее содержанию образовательной программы, предусмотренным условиям, формам и технологиям ее реализации.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ъект 2"/>
          <p:cNvSpPr>
            <a:spLocks noGrp="1"/>
          </p:cNvSpPr>
          <p:nvPr>
            <p:ph sz="quarter" idx="1"/>
          </p:nvPr>
        </p:nvSpPr>
        <p:spPr>
          <a:xfrm>
            <a:off x="431800" y="188913"/>
            <a:ext cx="8712200" cy="6553200"/>
          </a:xfrm>
        </p:spPr>
        <p:txBody>
          <a:bodyPr/>
          <a:lstStyle/>
          <a:p>
            <a:pPr marL="0" lvl="1" indent="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mtClean="0"/>
              <a:t>65.7. Реализация программы направлена на формирование и развитие творческих способностей детей и/или удовлетворение их индивидуальных потребностей в интеллектуальном, нравственном и физическом совершенствовании, формирование культуры здорового и безопасного образа жизни, укрепление здоровья за рамками основного образования. </a:t>
            </a:r>
            <a:endParaRPr lang="ru-RU" sz="1800" smtClean="0"/>
          </a:p>
          <a:p>
            <a:pPr marL="0" lvl="1" indent="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mtClean="0"/>
              <a:t>65.8. Реализация программы не нацелена на углубленное и/или дополнительное освоение обучающимися основных общеобразовательных программ или отдельных их частей (предметов), а также получение образования в рамках предметных областей, предусмотренных федеральными государственными образовательными стандартами основного общего образования.</a:t>
            </a:r>
            <a:endParaRPr lang="ru-RU" sz="1800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ъект 2"/>
          <p:cNvSpPr>
            <a:spLocks noGrp="1"/>
          </p:cNvSpPr>
          <p:nvPr>
            <p:ph sz="quarter" idx="1"/>
          </p:nvPr>
        </p:nvSpPr>
        <p:spPr>
          <a:xfrm>
            <a:off x="431800" y="188913"/>
            <a:ext cx="8712200" cy="6553200"/>
          </a:xfrm>
        </p:spPr>
        <p:txBody>
          <a:bodyPr/>
          <a:lstStyle/>
          <a:p>
            <a:pPr marL="0" lvl="1" indent="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2800" smtClean="0"/>
              <a:t>65.9. Достоверность сведений, указанных в уведомлении, подтверждается содержанием приложенной к уведомлению образовательной программой.</a:t>
            </a:r>
          </a:p>
          <a:p>
            <a:pPr marL="0" lvl="1" indent="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2800" smtClean="0"/>
              <a:t>66. В случае установления невыполнения одного или более условий, определенных пунктом 65 настоящих Правил, поставщику образовательных услуг, направившему образовательную программу на процедуру добровольной сертификации, направляется уведомление об отказе во внесении образовательной программы в реестр сертифицированных образовательных программ. </a:t>
            </a:r>
          </a:p>
          <a:p>
            <a:pPr marL="0" lvl="1" indent="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</a:pPr>
            <a:endParaRPr lang="ru-RU" sz="2800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437"/>
          </a:xfrm>
        </p:spPr>
        <p:txBody>
          <a:bodyPr/>
          <a:lstStyle/>
          <a:p>
            <a:pPr algn="ctr" eaLnBrk="1" hangingPunct="1"/>
            <a:r>
              <a:rPr lang="ru-RU" sz="3600" smtClean="0">
                <a:solidFill>
                  <a:schemeClr val="accent1"/>
                </a:solidFill>
              </a:rPr>
              <a:t>Задание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893175" cy="5761038"/>
          </a:xfrm>
        </p:spPr>
        <p:txBody>
          <a:bodyPr/>
          <a:lstStyle/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2800" smtClean="0"/>
              <a:t>Название, направленность, возраст учащихся, срок реализации.</a:t>
            </a:r>
          </a:p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2800" smtClean="0"/>
              <a:t>Цель, задачи, результаты.</a:t>
            </a:r>
          </a:p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2800" smtClean="0"/>
              <a:t>Название модуля, образовательная задача модуля, учебные задачи, тематическая программа модуля.</a:t>
            </a:r>
          </a:p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2800" smtClean="0"/>
              <a:t>Система оценивания (оценочные материалы модуля).</a:t>
            </a:r>
          </a:p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2800" smtClean="0"/>
              <a:t>Образовательные и учебные форматы (формы, методы, приемы и педагогические технологии).</a:t>
            </a:r>
          </a:p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endParaRPr lang="ru-RU" sz="2800" smtClean="0"/>
          </a:p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endParaRPr lang="ru-RU" sz="2800" smtClean="0"/>
          </a:p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endParaRPr lang="ru-RU" sz="2800" smtClean="0"/>
          </a:p>
          <a:p>
            <a:pPr marL="495300" indent="-495300"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8642350" cy="703263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0000"/>
                </a:solidFill>
              </a:rPr>
              <a:t>П. 65. Требования к  ДОП на сертификацию.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84313"/>
            <a:ext cx="8856662" cy="53292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1800" b="1" dirty="0" smtClean="0"/>
              <a:t>Образовательная </a:t>
            </a:r>
            <a:r>
              <a:rPr lang="ru-RU" sz="1800" b="1" dirty="0"/>
              <a:t>программа должна содержать в себе описание следующих разделов</a:t>
            </a:r>
            <a:r>
              <a:rPr lang="ru-RU" sz="1800" b="1" dirty="0" smtClean="0"/>
              <a:t>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2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None/>
              <a:defRPr/>
            </a:pPr>
            <a:r>
              <a:rPr lang="ru-RU" sz="1600" dirty="0"/>
              <a:t>1.1. </a:t>
            </a:r>
            <a:r>
              <a:rPr lang="ru-RU" sz="1600" b="1" dirty="0"/>
              <a:t>Титульный </a:t>
            </a:r>
            <a:r>
              <a:rPr lang="ru-RU" sz="1600" b="1" dirty="0" smtClean="0"/>
              <a:t>лист</a:t>
            </a:r>
            <a:r>
              <a:rPr lang="ru-RU" dirty="0" smtClean="0"/>
              <a:t>, </a:t>
            </a:r>
            <a:r>
              <a:rPr lang="ru-RU" sz="1800" dirty="0"/>
              <a:t>включающий указание на наименование поставщика услуг и образовательной программы, возраст обучающих, срок реализации программы, ФИО и должность(и) разработчика(</a:t>
            </a:r>
            <a:r>
              <a:rPr lang="ru-RU" sz="1800" dirty="0" err="1"/>
              <a:t>ов</a:t>
            </a:r>
            <a:r>
              <a:rPr lang="ru-RU" sz="1800" dirty="0"/>
              <a:t>) программы, город и год ее разработки, а также гриф утверждения программы в соответствии с локальным нормативным актом поставщика услуг (при наличии).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65.1.2.</a:t>
            </a:r>
            <a:r>
              <a:rPr lang="ru-RU" sz="1600" b="1" dirty="0" smtClean="0"/>
              <a:t> </a:t>
            </a:r>
            <a:r>
              <a:rPr lang="ru-RU" sz="1600" b="1" dirty="0"/>
              <a:t>Пояснительная записка</a:t>
            </a:r>
            <a:r>
              <a:rPr lang="ru-RU" sz="1600" dirty="0" smtClean="0"/>
              <a:t>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а</a:t>
            </a:r>
            <a:r>
              <a:rPr lang="ru-RU" sz="1600" dirty="0" smtClean="0"/>
              <a:t>) указание </a:t>
            </a:r>
            <a:r>
              <a:rPr lang="ru-RU" sz="1600" dirty="0"/>
              <a:t>на соответствие программы действующим нормативным правовым актам и государственным программным документам, основные идеи, на которых базируется программа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б</a:t>
            </a:r>
            <a:r>
              <a:rPr lang="ru-RU" sz="1600" dirty="0" smtClean="0"/>
              <a:t>) </a:t>
            </a:r>
            <a:r>
              <a:rPr lang="ru-RU" sz="1600" dirty="0"/>
              <a:t>указание возраста и категории, а также индивидуальных особенностей детей (при необходимости) обучающихся, на которых рассчитана программа;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в</a:t>
            </a:r>
            <a:r>
              <a:rPr lang="ru-RU" sz="1600" dirty="0" smtClean="0"/>
              <a:t>) </a:t>
            </a:r>
            <a:r>
              <a:rPr lang="ru-RU" sz="1600" dirty="0"/>
              <a:t>указание объемов (совокупной продолжительности реализации программы и продолжительности реализации каждой ее части), сроков освоения программы, режима </a:t>
            </a:r>
            <a:r>
              <a:rPr lang="ru-RU" sz="1600" dirty="0" smtClean="0"/>
              <a:t>занятий.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8642350" cy="703263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0000"/>
                </a:solidFill>
              </a:rPr>
              <a:t>П. 65. Требования к  ДОП на сертификацию.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79388" y="1484313"/>
            <a:ext cx="8856662" cy="5329237"/>
          </a:xfrm>
        </p:spPr>
        <p:txBody>
          <a:bodyPr/>
          <a:lstStyle/>
          <a:p>
            <a:pPr marL="0" lvl="2" indent="0" eaLnBrk="1" hangingPunct="1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1900" smtClean="0"/>
              <a:t>65.1.3. </a:t>
            </a:r>
            <a:r>
              <a:rPr lang="ru-RU" sz="1900" smtClean="0">
                <a:solidFill>
                  <a:srgbClr val="FF0000"/>
                </a:solidFill>
              </a:rPr>
              <a:t>Цель и задачи программы </a:t>
            </a:r>
            <a:r>
              <a:rPr lang="ru-RU" sz="1900" smtClean="0"/>
              <a:t>(указывается цель, на достижение которой направлена реализация программы и задачи, которые необходимо выполнить для достижения указанной цели; в том числе в программе должно быть представлено обоснование соответствия целей, содержания и образовательных результатов программы региональным социально-экономическим и социокультурным потребностям и проблемам.</a:t>
            </a:r>
          </a:p>
          <a:p>
            <a:pPr marL="0" lvl="2" indent="0" eaLnBrk="1" hangingPunct="1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1900" smtClean="0"/>
              <a:t>65.1.4. </a:t>
            </a:r>
            <a:r>
              <a:rPr lang="ru-RU" sz="1900" smtClean="0">
                <a:solidFill>
                  <a:srgbClr val="FF0000"/>
                </a:solidFill>
              </a:rPr>
              <a:t>Содержание программы</a:t>
            </a:r>
            <a:r>
              <a:rPr lang="ru-RU" sz="1900" smtClean="0"/>
              <a:t>. При наличии тематических модулей,  по каждому модулю должны быть указаны:</a:t>
            </a:r>
          </a:p>
          <a:p>
            <a:pPr marL="0" lvl="2" indent="0" eaLnBrk="1" hangingPunct="1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1900" smtClean="0"/>
              <a:t>а) образовательная задача модуля, которая будет поставлена перед учащимися;</a:t>
            </a:r>
          </a:p>
          <a:p>
            <a:pPr marL="0" lvl="2" indent="0" eaLnBrk="1" hangingPunct="1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1900" smtClean="0"/>
              <a:t>б) учебные задачи (подзадачи) модуля, которые будут поставлены перед учащимися.</a:t>
            </a:r>
          </a:p>
          <a:p>
            <a:pPr marL="0" lvl="2" indent="0" eaLnBrk="1" hangingPunct="1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1900" smtClean="0"/>
              <a:t>в) предполагаемые тематические рабочие группы учащихся и форматы их работы.</a:t>
            </a:r>
          </a:p>
          <a:p>
            <a:pPr marL="0" lvl="2" indent="0" eaLnBrk="1" hangingPunct="1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1900" smtClean="0"/>
              <a:t>г) тематическая программа модуля, которая  должна обеспечивать интегративность, преемственность содержания программы, ее уровневость (ознакомительный, базовый, продвинутый).</a:t>
            </a:r>
          </a:p>
          <a:p>
            <a:pPr marL="0" lvl="2" indent="0" eaLnBrk="1" hangingPunct="1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</a:pPr>
            <a:endParaRPr lang="ru-RU" sz="1600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AutoNum type="arabicPeriod"/>
            </a:pPr>
            <a:endParaRPr lang="ru-RU" sz="1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250825" y="476250"/>
            <a:ext cx="8642350" cy="6192838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1800" i="1" smtClean="0">
                <a:solidFill>
                  <a:srgbClr val="FF0000"/>
                </a:solidFill>
              </a:rPr>
              <a:t>Вариант оформления</a:t>
            </a:r>
            <a:endParaRPr lang="ru-RU" sz="180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Модуль 1: </a:t>
            </a:r>
            <a:r>
              <a:rPr lang="ru-RU" sz="1600" b="1" smtClean="0"/>
              <a:t>«НАЗВАНИЕ МОДУЛЯ».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5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b="1" smtClean="0"/>
              <a:t>Образовательная задача модуля</a:t>
            </a:r>
            <a:r>
              <a:rPr lang="ru-RU" sz="1600" smtClean="0"/>
              <a:t>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Данная задача ставится по отношению к ученику и требует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разрешения какой-либо открытой (не имеющей одного известного решения)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проблемной ситуации, характерной для того типа практики, которой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посвящена программа.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5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b="1" smtClean="0"/>
              <a:t>Учебные задачи модуля:</a:t>
            </a:r>
            <a:endParaRPr lang="ru-RU" sz="16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Учебные задачи являются отражением последовательности пути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достижения поставленной образовательной задачи, но не должны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представлять из себя инструкцию по решению образовательной задачи. Так,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учебные задачи могут быть посвящены конструированию какого-либо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понятия; построению какой-либо модели, карты, схемы и т.д.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5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b="1" smtClean="0"/>
              <a:t>Тематические рабочие группы и форматы:</a:t>
            </a:r>
            <a:endParaRPr lang="ru-RU" sz="16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В данном разделе перечисляются типы используемых форматов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работы в модуле, приблизительные или точные названия групп, если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smtClean="0"/>
              <a:t>таковые предполагаются.</a:t>
            </a:r>
          </a:p>
          <a:p>
            <a:pPr marL="0" indent="0" eaLnBrk="1" hangingPunct="1"/>
            <a:endParaRPr lang="ru-RU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914400" y="404813"/>
            <a:ext cx="7772400" cy="56149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ДОПОЛНИТЕЛЬНАЯ ОБЩЕОБРАЗОВАТЕЛЬНАЯ – ДОПОЛНИТЕЛЬНАЯ ОБЩЕРАЗВИВАЮЩАЯ ПРОГРАММА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Социально-педагогической направленности</a:t>
            </a:r>
            <a:endParaRPr lang="ru-RU" b="1" i="1" smtClean="0"/>
          </a:p>
          <a:p>
            <a:pPr eaLnBrk="1" hangingPunct="1">
              <a:buFont typeface="Wingdings 2" pitchFamily="18" charset="2"/>
              <a:buNone/>
            </a:pPr>
            <a:endParaRPr lang="ru-RU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b="1" i="1" smtClean="0"/>
              <a:t>«АКАДЕМИЯ КВЭСТ. Лабиринт знаний»</a:t>
            </a:r>
            <a:endParaRPr lang="ru-RU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Возраст детей – 7-8 лет (учащиеся 1 класса)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Срок реализации – 1 год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250825" y="333375"/>
            <a:ext cx="8421688" cy="6335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smtClean="0"/>
              <a:t>Цель</a:t>
            </a:r>
            <a:r>
              <a:rPr lang="ru-RU" sz="1600" smtClean="0"/>
              <a:t> – формирование успешной личности ребёнка через развитие социально-эмоционального интеллекта и креативности как жизненно необходимых навыков и способностей.</a:t>
            </a:r>
            <a:endParaRPr lang="ru-RU" sz="1600" b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smtClean="0"/>
              <a:t>Задачи: </a:t>
            </a:r>
            <a:endParaRPr lang="ru-RU" sz="1600" b="1" i="1" u="sng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i="1" u="sng" smtClean="0"/>
              <a:t>обучающие: 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называть и распознавать свои эмоции;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научить понимать себя, свои эмоции и потребности;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понимать эмоции и потребности окружающих;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научить эффективно воспринимать новую информацию, легко осваивать любой образовательный материал;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освоить навыки эффективной работы в команде.</a:t>
            </a:r>
            <a:endParaRPr lang="ru-RU" sz="1600" b="1" i="1" u="sng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i="1" u="sng" smtClean="0"/>
              <a:t>воспитательные: 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способствовать нравственному воспитанию личности, интереса к окружающему миру и к себе;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воспитать и развить личностные качества (эмпатия, любознательность, трудолюбие, целеустремленность, ответственность, справедливость, требовательность к себе, умение помогать товарищам, формирование навыков коллективной работы, социальная адаптация).</a:t>
            </a:r>
            <a:endParaRPr lang="ru-RU" sz="1600" b="1" i="1" u="sng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i="1" u="sng" smtClean="0"/>
              <a:t>развивающие: 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развитие коммуникативных и вербальных навыков;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развитие творческих и познавательных способностей;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развитие навыков целеполагания и мотивации достижения; 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развитие когнитивных навыков (память, внимание, логическое и абстрактное мышление и др.);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развитие адаптации к новым обстоятельствам, стрессоустойчивости и навыков решения конфликтных ситуаций.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>
          <a:xfrm>
            <a:off x="0" y="188913"/>
            <a:ext cx="9144000" cy="64087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Раздел 1: </a:t>
            </a:r>
            <a:r>
              <a:rPr lang="ru-RU" sz="1600" b="1" smtClean="0"/>
              <a:t>«Я И МОИ НОВЫЕ ДРУЗЬЯ»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smtClean="0"/>
              <a:t>Образовательная задача:</a:t>
            </a:r>
            <a:r>
              <a:rPr lang="ru-RU" sz="1600" smtClean="0"/>
              <a:t> сплочение и установление доверительных отношений в коллективе сверстников.</a:t>
            </a:r>
            <a:endParaRPr lang="ru-RU" sz="1600" b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smtClean="0"/>
              <a:t>Учебные задачи: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через тренинговые упражнения и игропрактики создать в группе теплую, эмоционально привлекательную и психологически комфортную обстановку;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научиться неформальным, дружеским отношениям в коллективе сверстников;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развить коммуникативные способности посредством групповой работы.</a:t>
            </a:r>
            <a:endParaRPr lang="ru-RU" sz="1600" b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smtClean="0"/>
              <a:t>Тематические рабочие группы и форматы: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smtClean="0"/>
              <a:t>групповые </a:t>
            </a:r>
            <a:r>
              <a:rPr lang="ru-RU" sz="1600" smtClean="0"/>
              <a:t>(игропрактики, КТД и т.д.);</a:t>
            </a:r>
            <a:endParaRPr lang="ru-RU" sz="1600" b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smtClean="0"/>
              <a:t>подгрупповые </a:t>
            </a:r>
            <a:r>
              <a:rPr lang="ru-RU" sz="1600" smtClean="0"/>
              <a:t>(тренинговые упражнения, игры и др.).</a:t>
            </a:r>
            <a:endParaRPr lang="ru-RU" sz="1600" b="1" i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i="1" smtClean="0"/>
              <a:t>Каждое тренинговое занятие данного раздела состоит из нескольких фаз:</a:t>
            </a: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Вводная фаза.</a:t>
            </a: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Цель фазы: Знакомство участников друг с другом, с педагогом, а также с целями тренинга, правилами работы в группе.</a:t>
            </a: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Фаза контакта.</a:t>
            </a: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Цель фазы: Установление благоприятного психологического климата в группе, разминка.</a:t>
            </a: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Фаза лабилизации.</a:t>
            </a: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Цель фазы: формирование активного рабочего настроя.</a:t>
            </a: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Фаза обучения.</a:t>
            </a: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Цель фазы: Отработка и овладение навыками, ведущими к сплочению группы, развитию умения взаимодействовать в команде, нахождение общего между участниками.</a:t>
            </a:r>
            <a:endParaRPr lang="ru-RU" sz="1600" b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smtClean="0"/>
              <a:t>Заключительная фаза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Цель фазы: Подведение итогов, снятие напряжения.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Раздел 2: </a:t>
            </a:r>
            <a:r>
              <a:rPr lang="ru-RU" b="1" smtClean="0"/>
              <a:t>«КРАСКИ ЭМОЦИЙ»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/>
              <a:t>Образовательная задача: </a:t>
            </a:r>
            <a:r>
              <a:rPr lang="ru-RU" smtClean="0"/>
              <a:t>научить понимать свои и чужие эмоции, распознавать намерения и мотивацию собеседника, понимать его чувства и правильно на них реагировать.</a:t>
            </a:r>
            <a:endParaRPr lang="ru-RU" b="1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/>
              <a:t>Учебные задачи:</a:t>
            </a: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через игровые и тренинговые занятия познакомиться с базовыми эмоциями;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научиться грамотно проявлять свои эмоции и правильно вести себя в различных ситуациях;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научиться доброжелательно и эффективно взаимодействовать с окружающими.</a:t>
            </a:r>
            <a:endParaRPr lang="ru-RU" b="1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/>
              <a:t>Тематические рабочие группы и форматы: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групповые </a:t>
            </a:r>
            <a:r>
              <a:rPr lang="ru-RU" smtClean="0"/>
              <a:t>(игропрактики, КТД, интегративная деятельность и др.);</a:t>
            </a:r>
            <a:endParaRPr lang="ru-RU" b="1" smtClean="0"/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подгрупповые </a:t>
            </a:r>
            <a:r>
              <a:rPr lang="ru-RU" smtClean="0"/>
              <a:t>(игра, квест, путешествие и др.).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447</TotalTime>
  <Words>1566</Words>
  <Application>Microsoft Office PowerPoint</Application>
  <PresentationFormat>Экран (4:3)</PresentationFormat>
  <Paragraphs>298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23</vt:i4>
      </vt:variant>
    </vt:vector>
  </HeadingPairs>
  <TitlesOfParts>
    <vt:vector size="34" baseType="lpstr">
      <vt:lpstr>Arial</vt:lpstr>
      <vt:lpstr>Calibri</vt:lpstr>
      <vt:lpstr>Cambria</vt:lpstr>
      <vt:lpstr>Wingdings 2</vt:lpstr>
      <vt:lpstr>Perpetua</vt:lpstr>
      <vt:lpstr>Times New Roman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Сертификация ДОП</vt:lpstr>
      <vt:lpstr>Основные нормативные документы</vt:lpstr>
      <vt:lpstr>П. 65. Требования к  ДОП на сертификацию.</vt:lpstr>
      <vt:lpstr>П. 65. Требования к  ДОП на сертификацию.</vt:lpstr>
      <vt:lpstr>Слайд 5</vt:lpstr>
      <vt:lpstr>Слайд 6</vt:lpstr>
      <vt:lpstr>Слайд 7</vt:lpstr>
      <vt:lpstr>Слайд 8</vt:lpstr>
      <vt:lpstr>Слайд 9</vt:lpstr>
      <vt:lpstr>ДОП «Веселые трубачи»</vt:lpstr>
      <vt:lpstr>Тематическая программа модуля.</vt:lpstr>
      <vt:lpstr>Тематическая программа модуля.</vt:lpstr>
      <vt:lpstr>Тематическая программа модуля.</vt:lpstr>
      <vt:lpstr>Тематическая программа модуля.</vt:lpstr>
      <vt:lpstr>Слайд 15</vt:lpstr>
      <vt:lpstr>ПЛАНИРУЕМЫЕ РЕЗУЛЬТАТЫ ОСВОЕНИЯ ПРОГРАММЫ</vt:lpstr>
      <vt:lpstr>Слайд 17</vt:lpstr>
      <vt:lpstr>Слайд 18</vt:lpstr>
      <vt:lpstr>Слайд 19</vt:lpstr>
      <vt:lpstr>Слайд 20</vt:lpstr>
      <vt:lpstr>Слайд 21</vt:lpstr>
      <vt:lpstr>Слайд 22</vt:lpstr>
      <vt:lpstr>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 Н Ц Е П Ц И Я развития дополнительного образования детей</dc:title>
  <dc:creator>Usr</dc:creator>
  <cp:lastModifiedBy>user</cp:lastModifiedBy>
  <cp:revision>78</cp:revision>
  <dcterms:created xsi:type="dcterms:W3CDTF">2018-05-08T06:19:51Z</dcterms:created>
  <dcterms:modified xsi:type="dcterms:W3CDTF">2019-04-01T19:15:11Z</dcterms:modified>
</cp:coreProperties>
</file>