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1" r:id="rId8"/>
    <p:sldId id="271" r:id="rId9"/>
    <p:sldId id="272" r:id="rId10"/>
    <p:sldId id="273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6" r:id="rId19"/>
    <p:sldId id="258" r:id="rId20"/>
    <p:sldId id="259" r:id="rId21"/>
    <p:sldId id="277" r:id="rId22"/>
    <p:sldId id="278" r:id="rId23"/>
    <p:sldId id="279" r:id="rId24"/>
    <p:sldId id="281" r:id="rId25"/>
    <p:sldId id="280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8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E0AAD67-E037-479D-926B-668D5E86F8C7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3E2B6A1-E509-4053-B14C-A1A88392B6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AD67-E037-479D-926B-668D5E86F8C7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6A1-E509-4053-B14C-A1A88392B6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AD67-E037-479D-926B-668D5E86F8C7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6A1-E509-4053-B14C-A1A88392B6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AD67-E037-479D-926B-668D5E86F8C7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6A1-E509-4053-B14C-A1A88392B6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AD67-E037-479D-926B-668D5E86F8C7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6A1-E509-4053-B14C-A1A88392B6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AD67-E037-479D-926B-668D5E86F8C7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6A1-E509-4053-B14C-A1A88392B61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AD67-E037-479D-926B-668D5E86F8C7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6A1-E509-4053-B14C-A1A88392B61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AD67-E037-479D-926B-668D5E86F8C7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6A1-E509-4053-B14C-A1A88392B6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AD67-E037-479D-926B-668D5E86F8C7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6A1-E509-4053-B14C-A1A88392B6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E0AAD67-E037-479D-926B-668D5E86F8C7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3E2B6A1-E509-4053-B14C-A1A88392B6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E0AAD67-E037-479D-926B-668D5E86F8C7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3E2B6A1-E509-4053-B14C-A1A88392B6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E0AAD67-E037-479D-926B-668D5E86F8C7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3E2B6A1-E509-4053-B14C-A1A88392B6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ЕГЭ</a:t>
            </a:r>
            <a:r>
              <a:rPr lang="ru-RU" dirty="0" smtClean="0"/>
              <a:t> </a:t>
            </a:r>
            <a:r>
              <a:rPr lang="ru-RU" sz="7200" dirty="0" smtClean="0"/>
              <a:t>2020</a:t>
            </a:r>
            <a:br>
              <a:rPr lang="ru-RU" sz="7200" dirty="0" smtClean="0"/>
            </a:br>
            <a:r>
              <a:rPr lang="ru-RU" sz="2000" dirty="0" smtClean="0"/>
              <a:t>методические р</a:t>
            </a:r>
            <a:r>
              <a:rPr lang="ru-RU" sz="2000" dirty="0" smtClean="0"/>
              <a:t>екомендации эксперта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</a:p>
          <a:p>
            <a:pPr algn="r"/>
            <a:r>
              <a:rPr lang="ru-RU" sz="1800" i="1" dirty="0"/>
              <a:t>п</a:t>
            </a:r>
            <a:r>
              <a:rPr lang="ru-RU" sz="1800" i="1" dirty="0" smtClean="0"/>
              <a:t>резентация подготовлена</a:t>
            </a:r>
          </a:p>
          <a:p>
            <a:pPr algn="r"/>
            <a:r>
              <a:rPr lang="ru-RU" sz="1800" i="1" dirty="0"/>
              <a:t>у</a:t>
            </a:r>
            <a:r>
              <a:rPr lang="ru-RU" sz="1800" i="1" dirty="0" smtClean="0"/>
              <a:t>чителем высшей категории</a:t>
            </a:r>
          </a:p>
          <a:p>
            <a:pPr algn="r"/>
            <a:r>
              <a:rPr lang="ru-RU" sz="1800" i="1" dirty="0" smtClean="0"/>
              <a:t>МАОУ «УТЛ </a:t>
            </a:r>
            <a:r>
              <a:rPr lang="ru-RU" sz="1800" i="1" dirty="0" err="1" smtClean="0"/>
              <a:t>им.Г.В.Рассохина</a:t>
            </a:r>
            <a:r>
              <a:rPr lang="ru-RU" sz="1800" i="1" dirty="0" smtClean="0"/>
              <a:t>»</a:t>
            </a:r>
          </a:p>
          <a:p>
            <a:pPr algn="r"/>
            <a:r>
              <a:rPr lang="ru-RU" sz="1800" i="1" dirty="0" err="1" smtClean="0"/>
              <a:t>Шихановой</a:t>
            </a:r>
            <a:r>
              <a:rPr lang="ru-RU" sz="1800" i="1" dirty="0" smtClean="0"/>
              <a:t> Н.Ф.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1387652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 descr="кит скелет большие к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72" y="3212976"/>
            <a:ext cx="6661631" cy="230425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287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179370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Какие особенности строения скелета позвоночного животного, изображённого на рисунке, доказывает его наземное происхождение</a:t>
            </a:r>
            <a:r>
              <a:rPr lang="ru-RU" sz="1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? Приведете доказательства. С какой группой позвоночных животных у него проявляется сходство во внешнем строении?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Как </a:t>
            </a:r>
            <a:r>
              <a:rPr lang="ru-RU" sz="1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называется эволюционный процесс, в результате которого сформировалось это сходство? </a:t>
            </a:r>
            <a:r>
              <a:rPr lang="ru-RU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Ответ </a:t>
            </a:r>
            <a:r>
              <a:rPr lang="ru-RU" sz="1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обоснуйте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11313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1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908720"/>
            <a:ext cx="6965245" cy="36004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Элементы ответа: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27584" y="1340768"/>
            <a:ext cx="4032448" cy="4383375"/>
          </a:xfrm>
        </p:spPr>
        <p:txBody>
          <a:bodyPr>
            <a:noAutofit/>
          </a:bodyPr>
          <a:lstStyle/>
          <a:p>
            <a:pPr marL="457200" indent="-457200" hangingPunct="0">
              <a:buFont typeface="+mj-lt"/>
              <a:buAutoNum type="arabicParenR"/>
            </a:pPr>
            <a:r>
              <a:rPr lang="ru-RU" sz="1400" dirty="0" smtClean="0"/>
              <a:t>Наземное </a:t>
            </a:r>
            <a:r>
              <a:rPr lang="ru-RU" sz="1400" dirty="0"/>
              <a:t>происхождение:</a:t>
            </a:r>
          </a:p>
          <a:p>
            <a:pPr marL="457200" lvl="0" indent="-457200" hangingPunct="0">
              <a:buFont typeface="+mj-lt"/>
              <a:buAutoNum type="arabicParenR"/>
            </a:pPr>
            <a:r>
              <a:rPr lang="ru-RU" sz="1400" dirty="0"/>
              <a:t>наличие пояса передних конечностей (лопатки);</a:t>
            </a:r>
          </a:p>
          <a:p>
            <a:pPr marL="457200" lvl="0" indent="-457200" hangingPunct="0">
              <a:buFont typeface="+mj-lt"/>
              <a:buAutoNum type="arabicParenR"/>
            </a:pPr>
            <a:r>
              <a:rPr lang="ru-RU" sz="1400" dirty="0"/>
              <a:t>свободная передняя конечность из трёх отделов: плеча, предплечья, кисти;</a:t>
            </a:r>
          </a:p>
          <a:p>
            <a:pPr marL="457200" lvl="0" indent="-457200" hangingPunct="0">
              <a:buFont typeface="+mj-lt"/>
              <a:buAutoNum type="arabicParenR"/>
            </a:pPr>
            <a:r>
              <a:rPr lang="ru-RU" sz="1400" dirty="0"/>
              <a:t>наличие рудиментарных костей тазового пояса;</a:t>
            </a:r>
          </a:p>
          <a:p>
            <a:pPr marL="457200" lvl="0" indent="-457200" hangingPunct="0">
              <a:buFont typeface="+mj-lt"/>
              <a:buAutoNum type="arabicParenR"/>
            </a:pPr>
            <a:r>
              <a:rPr lang="ru-RU" sz="1400" dirty="0"/>
              <a:t>рудименты свидетельствуют о наличии у предков задних конечностей;</a:t>
            </a:r>
          </a:p>
          <a:p>
            <a:pPr marL="457200" lvl="0" indent="-457200" hangingPunct="0">
              <a:buFont typeface="+mj-lt"/>
              <a:buAutoNum type="arabicParenR"/>
            </a:pPr>
            <a:r>
              <a:rPr lang="ru-RU" sz="1400" dirty="0"/>
              <a:t>сходство с рыбами</a:t>
            </a:r>
          </a:p>
          <a:p>
            <a:pPr marL="457200" lvl="0" indent="-457200" hangingPunct="0">
              <a:buFont typeface="+mj-lt"/>
              <a:buAutoNum type="arabicParenR"/>
            </a:pPr>
            <a:r>
              <a:rPr lang="ru-RU" sz="1400" dirty="0"/>
              <a:t>обтекаемая форма тела </a:t>
            </a:r>
          </a:p>
          <a:p>
            <a:pPr marL="457200" lvl="0" indent="-457200" hangingPunct="0">
              <a:buFont typeface="+mj-lt"/>
              <a:buAutoNum type="arabicParenR"/>
            </a:pPr>
            <a:r>
              <a:rPr lang="ru-RU" sz="1400" dirty="0"/>
              <a:t>наличие плавников;</a:t>
            </a:r>
          </a:p>
          <a:p>
            <a:pPr marL="457200" lvl="0" indent="-457200" hangingPunct="0">
              <a:buFont typeface="+mj-lt"/>
              <a:buAutoNum type="arabicParenR"/>
            </a:pPr>
            <a:r>
              <a:rPr lang="ru-RU" sz="1400" dirty="0"/>
              <a:t>эволюционный процесс – конвергенция; 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1400" dirty="0"/>
              <a:t>формирование сходных признаков у неродственных групп, обитающих в сходных условиях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63440" y="1268760"/>
            <a:ext cx="3580968" cy="445576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</a:t>
            </a:r>
            <a:r>
              <a:rPr lang="ru-RU" u="sng" dirty="0" smtClean="0"/>
              <a:t>Критерии оценивания</a:t>
            </a:r>
          </a:p>
          <a:p>
            <a:endParaRPr lang="ru-RU" dirty="0"/>
          </a:p>
          <a:p>
            <a:r>
              <a:rPr lang="ru-RU" dirty="0" smtClean="0"/>
              <a:t>Ответ </a:t>
            </a:r>
            <a:r>
              <a:rPr lang="ru-RU" dirty="0"/>
              <a:t>включает в себя </a:t>
            </a:r>
            <a:r>
              <a:rPr lang="ru-RU" u="sng" dirty="0"/>
              <a:t>восемь-девять</a:t>
            </a:r>
            <a:r>
              <a:rPr lang="ru-RU" dirty="0"/>
              <a:t> названных выше элементов и не содержит биологических </a:t>
            </a:r>
            <a:r>
              <a:rPr lang="ru-RU" dirty="0" smtClean="0"/>
              <a:t>ошибок -</a:t>
            </a:r>
            <a:r>
              <a:rPr lang="ru-RU" dirty="0" smtClean="0">
                <a:solidFill>
                  <a:srgbClr val="FF0000"/>
                </a:solidFill>
              </a:rPr>
              <a:t>3 балла</a:t>
            </a:r>
          </a:p>
          <a:p>
            <a:r>
              <a:rPr lang="ru-RU" dirty="0"/>
              <a:t>Ответ включает в себя </a:t>
            </a:r>
            <a:r>
              <a:rPr lang="ru-RU" u="sng" dirty="0"/>
              <a:t>шесть-семь</a:t>
            </a:r>
            <a:r>
              <a:rPr lang="ru-RU" dirty="0"/>
              <a:t> названных выше элементов и не содержит биологических ошибок, </a:t>
            </a:r>
            <a:r>
              <a:rPr lang="ru-RU" b="1" dirty="0"/>
              <a:t>ИЛИ</a:t>
            </a:r>
            <a:r>
              <a:rPr lang="ru-RU" dirty="0"/>
              <a:t> ответ включает в себя восемь-девять названных выше элементов, но содержит биологические </a:t>
            </a:r>
            <a:r>
              <a:rPr lang="ru-RU" dirty="0" smtClean="0"/>
              <a:t>ошибки – </a:t>
            </a:r>
            <a:r>
              <a:rPr lang="ru-RU" dirty="0" smtClean="0">
                <a:solidFill>
                  <a:srgbClr val="FF0000"/>
                </a:solidFill>
              </a:rPr>
              <a:t>2 балла</a:t>
            </a:r>
          </a:p>
          <a:p>
            <a:r>
              <a:rPr lang="ru-RU" dirty="0"/>
              <a:t>Ответ включает в себя пять названных выше элементов и не содержит биологических ошибок, </a:t>
            </a:r>
            <a:r>
              <a:rPr lang="ru-RU" b="1" dirty="0"/>
              <a:t>ИЛИ</a:t>
            </a:r>
            <a:r>
              <a:rPr lang="ru-RU" dirty="0"/>
              <a:t> ответ включает в себя шесть-семь названных выше элементов, но содержит биологические ошибки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FF0000"/>
                </a:solidFill>
              </a:rPr>
              <a:t>1балл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/>
              <a:t>Все </a:t>
            </a:r>
            <a:r>
              <a:rPr lang="ru-RU" dirty="0"/>
              <a:t>иные ситуации, не соответствующие правилам выставления 3, 2 и 1 балла,</a:t>
            </a:r>
            <a:r>
              <a:rPr lang="ru-RU" b="1" dirty="0"/>
              <a:t> 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      ИЛИ</a:t>
            </a:r>
            <a:r>
              <a:rPr lang="ru-RU" dirty="0" smtClean="0"/>
              <a:t> </a:t>
            </a:r>
            <a:r>
              <a:rPr lang="ru-RU" dirty="0"/>
              <a:t>Ответ </a:t>
            </a:r>
            <a:r>
              <a:rPr lang="ru-RU" dirty="0" smtClean="0"/>
              <a:t>неправильный – </a:t>
            </a:r>
            <a:r>
              <a:rPr lang="ru-RU" dirty="0" smtClean="0">
                <a:solidFill>
                  <a:srgbClr val="FF0000"/>
                </a:solidFill>
              </a:rPr>
              <a:t>0 баллов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Согласованная работа всех систем органов человека обеспечивается благодаря нервной и гуморальной регуляции. Чем отличается гуморальная регуляция процессов жизнедеятельности человека от нервной? Приведите </a:t>
            </a:r>
            <a:r>
              <a:rPr lang="ru-RU" sz="2000" dirty="0">
                <a:solidFill>
                  <a:srgbClr val="FF0000"/>
                </a:solidFill>
              </a:rPr>
              <a:t>четыре</a:t>
            </a:r>
            <a:r>
              <a:rPr lang="ru-RU" sz="2000" dirty="0"/>
              <a:t> отличия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421328" cy="3603812"/>
          </a:xfrm>
        </p:spPr>
        <p:txBody>
          <a:bodyPr>
            <a:normAutofit fontScale="55000" lnSpcReduction="20000"/>
          </a:bodyPr>
          <a:lstStyle/>
          <a:p>
            <a:pPr marL="0" indent="0" hangingPunct="0">
              <a:buNone/>
            </a:pPr>
            <a:endParaRPr lang="ru-RU" dirty="0" smtClean="0"/>
          </a:p>
          <a:p>
            <a:pPr marL="0" indent="0" hangingPunct="0">
              <a:buNone/>
            </a:pPr>
            <a:r>
              <a:rPr lang="ru-RU" dirty="0" smtClean="0"/>
              <a:t>Элементов  ответа -</a:t>
            </a:r>
            <a:r>
              <a:rPr lang="ru-RU" dirty="0" smtClean="0">
                <a:solidFill>
                  <a:srgbClr val="FF0000"/>
                </a:solidFill>
              </a:rPr>
              <a:t>8 (НАДО ХАРАКТЕРИЗОВАТЬ ОБА СПОСОБА)</a:t>
            </a:r>
            <a:r>
              <a:rPr lang="ru-RU" dirty="0" smtClean="0"/>
              <a:t>:</a:t>
            </a:r>
          </a:p>
          <a:p>
            <a:pPr marL="0" indent="0" hangingPunct="0">
              <a:buNone/>
            </a:pPr>
            <a:endParaRPr lang="ru-RU" dirty="0"/>
          </a:p>
          <a:p>
            <a:pPr lvl="0" hangingPunct="0"/>
            <a:r>
              <a:rPr lang="ru-RU" dirty="0"/>
              <a:t>гуморальная регуляция осуществляется с помощью химических веществ (гормонов и других веществ);</a:t>
            </a:r>
          </a:p>
          <a:p>
            <a:pPr lvl="0" hangingPunct="0"/>
            <a:r>
              <a:rPr lang="ru-RU" dirty="0"/>
              <a:t>нервная регуляция осуществляется с помощью нервных импульсов;</a:t>
            </a:r>
          </a:p>
          <a:p>
            <a:pPr lvl="0" hangingPunct="0"/>
            <a:r>
              <a:rPr lang="ru-RU" dirty="0"/>
              <a:t>при гуморальной регуляции химические вещества транспортируются жидкостями внутренней среды (с кровью);</a:t>
            </a:r>
          </a:p>
          <a:p>
            <a:pPr lvl="0" hangingPunct="0"/>
            <a:r>
              <a:rPr lang="ru-RU" dirty="0"/>
              <a:t>нервные импульсы передаются по нервным волокнам;</a:t>
            </a:r>
          </a:p>
          <a:p>
            <a:pPr lvl="0" hangingPunct="0"/>
            <a:r>
              <a:rPr lang="ru-RU" dirty="0"/>
              <a:t>при гуморальной регуляции химические вещества поступают ко всем органам и тканям;</a:t>
            </a:r>
          </a:p>
          <a:p>
            <a:pPr lvl="0" hangingPunct="0"/>
            <a:r>
              <a:rPr lang="ru-RU" dirty="0"/>
              <a:t>нервные импульсы передаются к определённым органам и тканям;</a:t>
            </a:r>
          </a:p>
          <a:p>
            <a:pPr lvl="0" hangingPunct="0"/>
            <a:r>
              <a:rPr lang="ru-RU" dirty="0"/>
              <a:t>при гуморальной регуляции ответная реакция наступает медленнее и продолжается длительное время;</a:t>
            </a:r>
          </a:p>
          <a:p>
            <a:r>
              <a:rPr lang="ru-RU" dirty="0"/>
              <a:t>при нервной регуляции ответная реакция наступает очень быстро, но действует кратковременно;</a:t>
            </a:r>
          </a:p>
        </p:txBody>
      </p:sp>
    </p:spTree>
    <p:extLst>
      <p:ext uri="{BB962C8B-B14F-4D97-AF65-F5344CB8AC3E}">
        <p14:creationId xmlns:p14="http://schemas.microsoft.com/office/powerpoint/2010/main" val="28164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692696"/>
            <a:ext cx="7232684" cy="1327371"/>
          </a:xfrm>
        </p:spPr>
        <p:txBody>
          <a:bodyPr>
            <a:noAutofit/>
          </a:bodyPr>
          <a:lstStyle/>
          <a:p>
            <a:r>
              <a:rPr lang="ru-RU" sz="3200" dirty="0" smtClean="0"/>
              <a:t>25. Какие виды кожных желез желёз имеется у млекопитающих? Какие функции они выполняют?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7200800" cy="4104455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ru-RU" dirty="0" smtClean="0"/>
              <a:t>Потовые-терморегуляция, выделительная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/>
              <a:t>Сальные- защитная, смазывают волосы, придавая эластичность (</a:t>
            </a:r>
            <a:r>
              <a:rPr lang="ru-RU" dirty="0" smtClean="0">
                <a:solidFill>
                  <a:srgbClr val="FF0000"/>
                </a:solidFill>
              </a:rPr>
              <a:t>ошибочно пишут: выделительная, смачивают, увлажняют</a:t>
            </a:r>
            <a:r>
              <a:rPr lang="ru-RU" dirty="0" smtClean="0"/>
              <a:t>)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/>
              <a:t>Пахучие – сигнальная(привлечение полового партнера, метят территорию, защита от врагов) – </a:t>
            </a:r>
            <a:r>
              <a:rPr lang="ru-RU" dirty="0" smtClean="0">
                <a:solidFill>
                  <a:srgbClr val="FF0000"/>
                </a:solidFill>
              </a:rPr>
              <a:t>забывают о них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/>
              <a:t>Млечные-вскармливание потомства молоком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3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Как переселение человеком собак в Австралию привело к образованию нового вида (Дикая собака динго).</a:t>
            </a:r>
            <a:r>
              <a:rPr lang="ru-RU" sz="2400" dirty="0" smtClean="0">
                <a:solidFill>
                  <a:srgbClr val="FF0000"/>
                </a:solidFill>
              </a:rPr>
              <a:t>Используйте знания о факторах эволюции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Оказались в </a:t>
            </a:r>
            <a:r>
              <a:rPr lang="ru-RU" u="sng" dirty="0" smtClean="0"/>
              <a:t>пространственной изоляции</a:t>
            </a:r>
            <a:r>
              <a:rPr lang="ru-RU" dirty="0" smtClean="0"/>
              <a:t> от собак других континентов</a:t>
            </a:r>
          </a:p>
          <a:p>
            <a:r>
              <a:rPr lang="ru-RU" dirty="0" smtClean="0"/>
              <a:t>В изолированной популяции появились новые </a:t>
            </a:r>
            <a:r>
              <a:rPr lang="ru-RU" u="sng" dirty="0" smtClean="0"/>
              <a:t>мутации</a:t>
            </a:r>
            <a:r>
              <a:rPr lang="ru-RU" dirty="0" smtClean="0"/>
              <a:t>, которые оказались </a:t>
            </a:r>
            <a:r>
              <a:rPr lang="ru-RU" u="sng" dirty="0" smtClean="0"/>
              <a:t>полезными</a:t>
            </a:r>
          </a:p>
          <a:p>
            <a:r>
              <a:rPr lang="ru-RU" dirty="0" smtClean="0"/>
              <a:t>Длительный </a:t>
            </a:r>
            <a:r>
              <a:rPr lang="ru-RU" u="sng" dirty="0" smtClean="0"/>
              <a:t>естественный отбор сохранил</a:t>
            </a:r>
            <a:r>
              <a:rPr lang="ru-RU" dirty="0" smtClean="0"/>
              <a:t> полезные признаки и привел к изменению генофонда</a:t>
            </a:r>
          </a:p>
          <a:p>
            <a:r>
              <a:rPr lang="ru-RU" u="sng" dirty="0" smtClean="0"/>
              <a:t>Репродуктивная изоляция</a:t>
            </a:r>
            <a:r>
              <a:rPr lang="ru-RU" dirty="0" smtClean="0"/>
              <a:t> привела к образованию нового вида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387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Линия 27 (биосинтез белка)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7128792" cy="432047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Спрашивают: С какого НУКЛЕОТИДА начинается информативная часть гена</a:t>
            </a:r>
          </a:p>
          <a:p>
            <a:r>
              <a:rPr lang="ru-RU" dirty="0" smtClean="0"/>
              <a:t>Отвечают: АТГ (не понимают разницы между нуклеотидом и триплетом)</a:t>
            </a:r>
          </a:p>
          <a:p>
            <a:r>
              <a:rPr lang="ru-RU" dirty="0" smtClean="0"/>
              <a:t>Название нуклеотида не ТИМИН (это название азотистого основания), а ТИМИНОВЫЙ</a:t>
            </a:r>
          </a:p>
          <a:p>
            <a:r>
              <a:rPr lang="ru-RU" dirty="0" smtClean="0"/>
              <a:t>В полипептиде СОЕДИНЯТЬ СВЯЗЯМИ</a:t>
            </a:r>
          </a:p>
          <a:p>
            <a:r>
              <a:rPr lang="ru-RU" dirty="0" smtClean="0"/>
              <a:t>Полипептид называют аминокислотой</a:t>
            </a:r>
          </a:p>
          <a:p>
            <a:r>
              <a:rPr lang="ru-RU" dirty="0" smtClean="0"/>
              <a:t>Писать пояснения (по принципу </a:t>
            </a:r>
            <a:r>
              <a:rPr lang="ru-RU" dirty="0" err="1" smtClean="0"/>
              <a:t>комплементарности</a:t>
            </a:r>
            <a:r>
              <a:rPr lang="ru-RU" dirty="0" smtClean="0"/>
              <a:t> на матрице……, по таблице генетического кода…..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180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Поскольку </a:t>
            </a:r>
            <a:r>
              <a:rPr lang="ru-RU" sz="3200" dirty="0" smtClean="0"/>
              <a:t>на </a:t>
            </a:r>
            <a:r>
              <a:rPr lang="ru-RU" sz="3200" dirty="0"/>
              <a:t>ЕГЭ по биологии не используется реальное лабораторное </a:t>
            </a:r>
            <a:r>
              <a:rPr lang="ru-RU" sz="3200" dirty="0" smtClean="0"/>
              <a:t>оборудование: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то </a:t>
            </a:r>
            <a:r>
              <a:rPr lang="ru-RU" dirty="0"/>
              <a:t>овладение методологическими умениями проверяется при помощи </a:t>
            </a:r>
            <a:r>
              <a:rPr lang="ru-RU" dirty="0">
                <a:solidFill>
                  <a:srgbClr val="FF0000"/>
                </a:solidFill>
              </a:rPr>
              <a:t>модельных заданий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Эти </a:t>
            </a:r>
            <a:r>
              <a:rPr lang="ru-RU" dirty="0"/>
              <a:t>задания либо направлены </a:t>
            </a:r>
            <a:r>
              <a:rPr lang="ru-RU" dirty="0" smtClean="0"/>
              <a:t>на: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u="sng" dirty="0"/>
              <a:t>анализ</a:t>
            </a:r>
            <a:r>
              <a:rPr lang="ru-RU" dirty="0"/>
              <a:t> одного из </a:t>
            </a:r>
            <a:r>
              <a:rPr lang="ru-RU" u="sng" dirty="0"/>
              <a:t>методов</a:t>
            </a:r>
            <a:r>
              <a:rPr lang="ru-RU" dirty="0"/>
              <a:t>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или на </a:t>
            </a:r>
            <a:r>
              <a:rPr lang="ru-RU" u="sng" dirty="0" smtClean="0"/>
              <a:t>анализ результатов </a:t>
            </a:r>
            <a:r>
              <a:rPr lang="ru-RU" dirty="0" smtClean="0"/>
              <a:t>эксперимента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либо </a:t>
            </a:r>
            <a:r>
              <a:rPr lang="ru-RU" dirty="0"/>
              <a:t>проверяют умение самостоятельно </a:t>
            </a:r>
            <a:r>
              <a:rPr lang="ru-RU" u="sng" dirty="0"/>
              <a:t>планировать</a:t>
            </a:r>
            <a:r>
              <a:rPr lang="ru-RU" dirty="0"/>
              <a:t> последовательность действий по проведению эксперимента, </a:t>
            </a:r>
          </a:p>
          <a:p>
            <a:pPr>
              <a:buFont typeface="Wingdings" pitchFamily="2" charset="2"/>
              <a:buChar char="q"/>
            </a:pPr>
            <a:r>
              <a:rPr lang="ru-RU" u="sng" dirty="0" smtClean="0"/>
              <a:t>делать </a:t>
            </a:r>
            <a:r>
              <a:rPr lang="ru-RU" u="sng" dirty="0"/>
              <a:t>выводы</a:t>
            </a:r>
            <a:r>
              <a:rPr lang="ru-RU" dirty="0"/>
              <a:t> на основании анализа полученных </a:t>
            </a:r>
            <a:r>
              <a:rPr lang="ru-RU" u="sng" dirty="0"/>
              <a:t>результатов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659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Для </a:t>
            </a:r>
            <a:r>
              <a:rPr lang="ru-RU" sz="2000" dirty="0"/>
              <a:t>наблюдения явления плазмолиза в микропрепарате клеток кожицы </a:t>
            </a:r>
            <a:r>
              <a:rPr lang="ru-RU" sz="2000" dirty="0" smtClean="0"/>
              <a:t>лука необходимо провести эксперимент. Какие </a:t>
            </a:r>
            <a:r>
              <a:rPr lang="ru-RU" sz="2000" dirty="0" smtClean="0">
                <a:solidFill>
                  <a:srgbClr val="FF0000"/>
                </a:solidFill>
              </a:rPr>
              <a:t>действия</a:t>
            </a:r>
            <a:r>
              <a:rPr lang="ru-RU" sz="2000" dirty="0" smtClean="0"/>
              <a:t> нужно провести экспериментатору? </a:t>
            </a:r>
            <a:r>
              <a:rPr lang="ru-RU" sz="2000" u="sng" dirty="0" smtClean="0"/>
              <a:t>Объясните результат</a:t>
            </a:r>
            <a:endParaRPr lang="ru-RU" sz="20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32855"/>
            <a:ext cx="7200800" cy="38164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Добавить</a:t>
            </a:r>
            <a:r>
              <a:rPr lang="ru-RU" dirty="0" smtClean="0"/>
              <a:t> к препарату </a:t>
            </a:r>
            <a:r>
              <a:rPr lang="ru-RU" u="sng" dirty="0" smtClean="0"/>
              <a:t>концентрированны</a:t>
            </a:r>
            <a:r>
              <a:rPr lang="ru-RU" dirty="0" smtClean="0"/>
              <a:t>й раствор соли (пишут просто: раствор соли)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Наблюдать</a:t>
            </a:r>
            <a:r>
              <a:rPr lang="ru-RU" dirty="0" smtClean="0"/>
              <a:t> в микроскоп отхождение цитоплазмы от клеточной стенки (пишут сжимание клетки)</a:t>
            </a:r>
          </a:p>
          <a:p>
            <a:r>
              <a:rPr lang="ru-RU" u="sng" dirty="0" smtClean="0"/>
              <a:t>Вода из клетки</a:t>
            </a:r>
            <a:r>
              <a:rPr lang="ru-RU" dirty="0" smtClean="0"/>
              <a:t> диффундирует (осмос) в раствор за счет </a:t>
            </a:r>
            <a:r>
              <a:rPr lang="ru-RU" u="sng" dirty="0" smtClean="0"/>
              <a:t>разной концентрации</a:t>
            </a:r>
            <a:r>
              <a:rPr lang="ru-RU" dirty="0" smtClean="0"/>
              <a:t> веществ в клетке и растворе, цитоплазма теряет воду и сжимается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5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Autofit/>
          </a:bodyPr>
          <a:lstStyle/>
          <a:p>
            <a:r>
              <a:rPr lang="ru-RU" sz="3200" dirty="0"/>
              <a:t>Назовите тип и фазу деления изображённых на рисунках клеток. Ответ обоснуйте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652976" cy="3605212"/>
          </a:xfrm>
        </p:spPr>
        <p:txBody>
          <a:bodyPr>
            <a:noAutofit/>
          </a:bodyPr>
          <a:lstStyle/>
          <a:p>
            <a:pPr lvl="0" hangingPunct="0"/>
            <a:r>
              <a:rPr lang="ru-RU" sz="2000" dirty="0"/>
              <a:t>тип – мейоз; </a:t>
            </a:r>
          </a:p>
          <a:p>
            <a:pPr lvl="0" hangingPunct="0"/>
            <a:r>
              <a:rPr lang="ru-RU" sz="2000" dirty="0"/>
              <a:t>фаза – профаза </a:t>
            </a:r>
            <a:r>
              <a:rPr lang="en-US" sz="2000" dirty="0"/>
              <a:t>I</a:t>
            </a:r>
            <a:r>
              <a:rPr lang="ru-RU" sz="2000" dirty="0"/>
              <a:t>;</a:t>
            </a:r>
          </a:p>
          <a:p>
            <a:pPr lvl="0" hangingPunct="0"/>
            <a:r>
              <a:rPr lang="ru-RU" sz="2000" dirty="0"/>
              <a:t>для профазы характерны разрушение ядерной оболочки, формирование веретена деления (расхождение центриолей);</a:t>
            </a:r>
          </a:p>
          <a:p>
            <a:r>
              <a:rPr lang="ru-RU" sz="2000" dirty="0"/>
              <a:t>для мейоза характерны конъюгация гомологичных хромосом и кроссинговер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839443" cy="18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4221088"/>
            <a:ext cx="3744416" cy="17784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Обосновывать нужно, уточняя, почему решили , что этот ТИП, а почему эта ФАЗА</a:t>
            </a:r>
          </a:p>
          <a:p>
            <a:pPr algn="ctr"/>
            <a:r>
              <a:rPr lang="ru-RU" dirty="0" smtClean="0"/>
              <a:t>Если пишут сплошным текстом, то максимальный балл не ставится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1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24 (текст)</a:t>
            </a:r>
            <a:br>
              <a:rPr lang="ru-RU" sz="3200" dirty="0" smtClean="0"/>
            </a:br>
            <a:r>
              <a:rPr lang="ru-RU" sz="3200" dirty="0" smtClean="0"/>
              <a:t>Кольчатые черви и членистоногие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Другой признак сходства членистоногих и кольчатых червей-наличие у них жаберного и трахейного дыхания</a:t>
            </a:r>
          </a:p>
          <a:p>
            <a:endParaRPr lang="ru-RU" dirty="0"/>
          </a:p>
          <a:p>
            <a:r>
              <a:rPr lang="ru-RU" dirty="0" smtClean="0"/>
              <a:t>Исправить надо: у кольчатых червей отсутствует трахейное дыхание</a:t>
            </a:r>
          </a:p>
          <a:p>
            <a:endParaRPr lang="ru-RU" dirty="0"/>
          </a:p>
          <a:p>
            <a:r>
              <a:rPr lang="ru-RU" dirty="0" smtClean="0"/>
              <a:t>Неправильно исправляют: Кольчатые черви дышат кожей (забывают, что у полихет есть жабры)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Часть 2 :сложна </a:t>
            </a:r>
            <a:r>
              <a:rPr lang="ru-RU" sz="3600" dirty="0"/>
              <a:t>как для выполнения участниками, так и для оценивания экспертами.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  </a:t>
            </a:r>
          </a:p>
          <a:p>
            <a:pPr marL="0" indent="0">
              <a:buNone/>
            </a:pPr>
            <a:r>
              <a:rPr lang="ru-RU" b="1" dirty="0" smtClean="0"/>
              <a:t> Причины:</a:t>
            </a:r>
          </a:p>
          <a:p>
            <a:r>
              <a:rPr lang="ru-RU" dirty="0" smtClean="0"/>
              <a:t>Усложнение заданий</a:t>
            </a:r>
          </a:p>
          <a:p>
            <a:r>
              <a:rPr lang="ru-RU" dirty="0" smtClean="0"/>
              <a:t>участники </a:t>
            </a:r>
            <a:r>
              <a:rPr lang="ru-RU" dirty="0"/>
              <a:t>часто дают расплывчатые ответы, не конкретизируют </a:t>
            </a:r>
            <a:r>
              <a:rPr lang="ru-RU" dirty="0" smtClean="0"/>
              <a:t>их</a:t>
            </a:r>
          </a:p>
          <a:p>
            <a:r>
              <a:rPr lang="ru-RU" dirty="0" smtClean="0"/>
              <a:t> </a:t>
            </a:r>
            <a:r>
              <a:rPr lang="ru-RU" dirty="0"/>
              <a:t>отвечают не на поставленный вопрос</a:t>
            </a:r>
          </a:p>
        </p:txBody>
      </p:sp>
    </p:spTree>
    <p:extLst>
      <p:ext uri="{BB962C8B-B14F-4D97-AF65-F5344CB8AC3E}">
        <p14:creationId xmlns:p14="http://schemas.microsoft.com/office/powerpoint/2010/main" val="41017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 открытых пространствах раньше жило большое количество копытных. Какие виды деятельности человека привели к сокращению и исчезновению? (4)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709360" cy="3603812"/>
          </a:xfrm>
        </p:spPr>
        <p:txBody>
          <a:bodyPr/>
          <a:lstStyle/>
          <a:p>
            <a:r>
              <a:rPr lang="ru-RU" dirty="0" smtClean="0"/>
              <a:t>Выпас домашних животных (</a:t>
            </a:r>
            <a:r>
              <a:rPr lang="ru-RU" dirty="0" err="1" smtClean="0"/>
              <a:t>вытаптывание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Строительство дорог и городов</a:t>
            </a:r>
          </a:p>
          <a:p>
            <a:r>
              <a:rPr lang="ru-RU" dirty="0" smtClean="0"/>
              <a:t>Занимаются площади под с/х </a:t>
            </a:r>
            <a:r>
              <a:rPr lang="ru-RU" dirty="0" err="1" smtClean="0"/>
              <a:t>угодия</a:t>
            </a:r>
            <a:endParaRPr lang="ru-RU" dirty="0" smtClean="0"/>
          </a:p>
          <a:p>
            <a:r>
              <a:rPr lang="ru-RU" dirty="0" smtClean="0"/>
              <a:t>Бесконтрольная охота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Ошибки:</a:t>
            </a:r>
          </a:p>
          <a:p>
            <a:r>
              <a:rPr lang="ru-RU" dirty="0" smtClean="0"/>
              <a:t>Вырубка лесов</a:t>
            </a:r>
          </a:p>
          <a:p>
            <a:r>
              <a:rPr lang="ru-RU" dirty="0" smtClean="0"/>
              <a:t>Просто охота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47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24 текст</a:t>
            </a:r>
            <a:br>
              <a:rPr lang="ru-RU" dirty="0" smtClean="0"/>
            </a:br>
            <a:r>
              <a:rPr lang="ru-RU" dirty="0" smtClean="0"/>
              <a:t>дыхательная система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Предложение: трахея изнутри покрыта соединительной тканью</a:t>
            </a:r>
          </a:p>
          <a:p>
            <a:endParaRPr lang="ru-RU" dirty="0"/>
          </a:p>
          <a:p>
            <a:r>
              <a:rPr lang="ru-RU" dirty="0" smtClean="0"/>
              <a:t>Ошибка:…..Покрыта эпителиальной тканью (надо обязательно уточнять, что МЕРЦАТЕЛЬНЫМ эпителием)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6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К какому классу и по какому признаку относят это животное? Какой трофический уровень занимает и какой характер питания имеет? Обоснуйте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355976" y="2119312"/>
            <a:ext cx="3960440" cy="390197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Класс Млекопитающих, т.к. дифференцированы зубы</a:t>
            </a:r>
          </a:p>
          <a:p>
            <a:r>
              <a:rPr lang="ru-RU" dirty="0" smtClean="0"/>
              <a:t>3 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более высокий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(ограничиваются указанием </a:t>
            </a:r>
            <a:r>
              <a:rPr lang="ru-RU" dirty="0" err="1" smtClean="0">
                <a:solidFill>
                  <a:srgbClr val="FF0000"/>
                </a:solidFill>
              </a:rPr>
              <a:t>консументов</a:t>
            </a:r>
            <a:r>
              <a:rPr lang="ru-RU" dirty="0" smtClean="0">
                <a:solidFill>
                  <a:srgbClr val="FF0000"/>
                </a:solidFill>
              </a:rPr>
              <a:t> 2 порядка</a:t>
            </a:r>
          </a:p>
          <a:p>
            <a:r>
              <a:rPr lang="ru-RU" dirty="0" smtClean="0"/>
              <a:t>Хищник, т.к. имеет мощные клыки и </a:t>
            </a:r>
            <a:r>
              <a:rPr lang="ru-RU" dirty="0" smtClean="0">
                <a:solidFill>
                  <a:srgbClr val="FF0000"/>
                </a:solidFill>
              </a:rPr>
              <a:t>хищные зубы (забывают о них)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71" y="2636912"/>
            <a:ext cx="3406805" cy="20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0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Очень трудный : Почему вирусы неспособны к собственному обмену веществ и размножаются только в живой клетке?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Нет ферментов и органоидов для обмена веществ и синтеза собственных белков</a:t>
            </a:r>
          </a:p>
          <a:p>
            <a:r>
              <a:rPr lang="ru-RU" dirty="0" smtClean="0"/>
              <a:t>Не способны к самостоятельной репликации, т.к. не имеют для этого ферментов. Поэтому не размножаются за пределами клетки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6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Генетические задачи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993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683568" y="692150"/>
            <a:ext cx="7632848" cy="5401146"/>
          </a:xfrm>
        </p:spPr>
        <p:txBody>
          <a:bodyPr>
            <a:noAutofit/>
          </a:bodyPr>
          <a:lstStyle/>
          <a:p>
            <a:pPr hangingPunct="0"/>
            <a:r>
              <a:rPr lang="ru-RU" sz="2200" dirty="0"/>
              <a:t>У бабочек </a:t>
            </a:r>
            <a:r>
              <a:rPr lang="ru-RU" sz="2200" dirty="0" err="1"/>
              <a:t>гетерогаметным</a:t>
            </a:r>
            <a:r>
              <a:rPr lang="ru-RU" sz="2200" dirty="0"/>
              <a:t> полом является женский </a:t>
            </a:r>
            <a:r>
              <a:rPr lang="ru-RU" sz="2200" dirty="0" smtClean="0"/>
              <a:t>пол. При </a:t>
            </a:r>
            <a:r>
              <a:rPr lang="ru-RU" sz="2200" dirty="0"/>
              <a:t>скрещивании самки бабочки с длинными усами, однотонным окрасом крыльев и самца с короткими усами, наличием пятен на крыльях в потомстве получились самки с длинными усами, наличием пятен на крыльях и самцы с длинными усами, однотонным окрасом. При скрещивании самки бабочки с короткими усами, наличием пятен на крыльях и самца с длинными усами, однотонным окрасом крыльев всё гибридное потомство было единообразным по длине усов и окраске крыльев. Составьте схемы скрещиваний.  Определите генотипы родительских особей, генотипы и фенотипы потомства в двух скрещиваниях, пол потомства в каждом скрещивании. Объясните фенотипическое расщепление в первом скрещивании.</a:t>
            </a:r>
          </a:p>
        </p:txBody>
      </p:sp>
    </p:spTree>
    <p:extLst>
      <p:ext uri="{BB962C8B-B14F-4D97-AF65-F5344CB8AC3E}">
        <p14:creationId xmlns:p14="http://schemas.microsoft.com/office/powerpoint/2010/main" val="22416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272808" cy="5256584"/>
          </a:xfrm>
        </p:spPr>
        <p:txBody>
          <a:bodyPr>
            <a:normAutofit fontScale="55000" lnSpcReduction="20000"/>
          </a:bodyPr>
          <a:lstStyle/>
          <a:p>
            <a:pPr marL="0" indent="0" hangingPunct="0">
              <a:buNone/>
            </a:pPr>
            <a:r>
              <a:rPr lang="ru-RU" sz="2900" dirty="0"/>
              <a:t>1) </a:t>
            </a:r>
            <a:r>
              <a:rPr lang="en-US" sz="2900" dirty="0"/>
              <a:t>P</a:t>
            </a:r>
            <a:r>
              <a:rPr lang="ru-RU" sz="2900" dirty="0"/>
              <a:t>	♀ </a:t>
            </a:r>
            <a:r>
              <a:rPr lang="en-US" sz="2900" dirty="0"/>
              <a:t>AAX</a:t>
            </a:r>
            <a:r>
              <a:rPr lang="en-US" sz="2900" baseline="30000" dirty="0"/>
              <a:t>B</a:t>
            </a:r>
            <a:r>
              <a:rPr lang="en-US" sz="2900" dirty="0"/>
              <a:t>Y</a:t>
            </a:r>
            <a:r>
              <a:rPr lang="ru-RU" sz="2900" dirty="0"/>
              <a:t>                          </a:t>
            </a:r>
            <a:r>
              <a:rPr lang="ru-RU" sz="2900" dirty="0">
                <a:sym typeface="Symbol"/>
              </a:rPr>
              <a:t></a:t>
            </a:r>
            <a:r>
              <a:rPr lang="ru-RU" sz="2900" dirty="0"/>
              <a:t>        ♂</a:t>
            </a:r>
            <a:r>
              <a:rPr lang="en-US" sz="2900" dirty="0" err="1"/>
              <a:t>aaX</a:t>
            </a:r>
            <a:r>
              <a:rPr lang="en-US" sz="2900" baseline="30000" dirty="0" err="1"/>
              <a:t>b</a:t>
            </a:r>
            <a:r>
              <a:rPr lang="en-US" sz="2900" dirty="0" err="1"/>
              <a:t>X</a:t>
            </a:r>
            <a:r>
              <a:rPr lang="en-US" sz="2900" baseline="30000" dirty="0" err="1"/>
              <a:t>b</a:t>
            </a:r>
            <a:endParaRPr lang="ru-RU" sz="2900" dirty="0"/>
          </a:p>
          <a:p>
            <a:pPr marL="0" indent="0" hangingPunct="0">
              <a:buNone/>
            </a:pPr>
            <a:r>
              <a:rPr lang="ru-RU" sz="2900" dirty="0"/>
              <a:t>    длинные усы,                                    короткие усы,</a:t>
            </a:r>
          </a:p>
          <a:p>
            <a:pPr marL="0" indent="0" hangingPunct="0">
              <a:buNone/>
            </a:pPr>
            <a:r>
              <a:rPr lang="ru-RU" sz="2900" dirty="0"/>
              <a:t> однотонный окрас крыльев              наличие пятен на крыльях</a:t>
            </a:r>
          </a:p>
          <a:p>
            <a:pPr marL="0" indent="0" hangingPunct="0">
              <a:buNone/>
            </a:pPr>
            <a:r>
              <a:rPr lang="en-US" sz="2900" dirty="0"/>
              <a:t>G</a:t>
            </a:r>
            <a:r>
              <a:rPr lang="ru-RU" sz="2900" dirty="0"/>
              <a:t>       </a:t>
            </a:r>
            <a:r>
              <a:rPr lang="en-US" sz="2900" dirty="0"/>
              <a:t>AX</a:t>
            </a:r>
            <a:r>
              <a:rPr lang="en-US" sz="2900" baseline="30000" dirty="0"/>
              <a:t>B</a:t>
            </a:r>
            <a:r>
              <a:rPr lang="ru-RU" sz="2900" dirty="0"/>
              <a:t>, </a:t>
            </a:r>
            <a:r>
              <a:rPr lang="en-US" sz="2900" dirty="0"/>
              <a:t>AY</a:t>
            </a:r>
            <a:r>
              <a:rPr lang="ru-RU" sz="2900" dirty="0"/>
              <a:t>                                               </a:t>
            </a:r>
            <a:r>
              <a:rPr lang="en-US" sz="2900" dirty="0" err="1"/>
              <a:t>aX</a:t>
            </a:r>
            <a:r>
              <a:rPr lang="en-US" sz="2900" baseline="30000" dirty="0" err="1"/>
              <a:t>b</a:t>
            </a:r>
            <a:r>
              <a:rPr lang="ru-RU" sz="2900" dirty="0"/>
              <a:t> </a:t>
            </a:r>
          </a:p>
          <a:p>
            <a:pPr marL="0" indent="0" hangingPunct="0">
              <a:buNone/>
            </a:pPr>
            <a:r>
              <a:rPr lang="en-US" sz="2900" dirty="0"/>
              <a:t>F</a:t>
            </a:r>
            <a:r>
              <a:rPr lang="ru-RU" sz="2900" baseline="-25000" dirty="0"/>
              <a:t>1  </a:t>
            </a:r>
            <a:r>
              <a:rPr lang="en-US" sz="2900" dirty="0" err="1"/>
              <a:t>AaX</a:t>
            </a:r>
            <a:r>
              <a:rPr lang="en-US" sz="2900" baseline="30000" dirty="0" err="1"/>
              <a:t>b</a:t>
            </a:r>
            <a:r>
              <a:rPr lang="en-US" sz="2900" dirty="0" err="1"/>
              <a:t>Y</a:t>
            </a:r>
            <a:r>
              <a:rPr lang="ru-RU" sz="2900" dirty="0"/>
              <a:t> – самки с длинными усами, наличием пятен на крыльях;</a:t>
            </a:r>
          </a:p>
          <a:p>
            <a:pPr marL="0" indent="0" hangingPunct="0">
              <a:buNone/>
            </a:pPr>
            <a:r>
              <a:rPr lang="en-US" sz="2900" dirty="0" err="1"/>
              <a:t>AaX</a:t>
            </a:r>
            <a:r>
              <a:rPr lang="en-US" sz="2900" baseline="30000" dirty="0" err="1"/>
              <a:t>B</a:t>
            </a:r>
            <a:r>
              <a:rPr lang="en-US" sz="2900" dirty="0" err="1"/>
              <a:t>X</a:t>
            </a:r>
            <a:r>
              <a:rPr lang="en-US" sz="2900" baseline="30000" dirty="0" err="1"/>
              <a:t>b</a:t>
            </a:r>
            <a:r>
              <a:rPr lang="en-US" sz="2900" baseline="30000" dirty="0"/>
              <a:t> </a:t>
            </a:r>
            <a:r>
              <a:rPr lang="ru-RU" sz="2900" dirty="0"/>
              <a:t> – самцы с длинными усами, однотонным окрасом крыльев;</a:t>
            </a:r>
          </a:p>
          <a:p>
            <a:pPr marL="0" indent="0" hangingPunct="0">
              <a:buNone/>
            </a:pPr>
            <a:endParaRPr lang="ru-RU" sz="2900" dirty="0" smtClean="0"/>
          </a:p>
          <a:p>
            <a:pPr marL="0" indent="0" hangingPunct="0">
              <a:buNone/>
            </a:pPr>
            <a:r>
              <a:rPr lang="ru-RU" sz="2900" dirty="0" smtClean="0"/>
              <a:t>2</a:t>
            </a:r>
            <a:r>
              <a:rPr lang="ru-RU" sz="2900" dirty="0"/>
              <a:t>) </a:t>
            </a:r>
            <a:r>
              <a:rPr lang="en-US" sz="2900" dirty="0"/>
              <a:t>P</a:t>
            </a:r>
            <a:r>
              <a:rPr lang="ru-RU" sz="2900" dirty="0"/>
              <a:t>	♀ </a:t>
            </a:r>
            <a:r>
              <a:rPr lang="en-US" sz="2900" dirty="0" err="1"/>
              <a:t>aaX</a:t>
            </a:r>
            <a:r>
              <a:rPr lang="en-US" sz="2900" baseline="30000" dirty="0" err="1"/>
              <a:t>b</a:t>
            </a:r>
            <a:r>
              <a:rPr lang="en-US" sz="2900" dirty="0" err="1"/>
              <a:t>Y</a:t>
            </a:r>
            <a:r>
              <a:rPr lang="ru-RU" sz="2900" dirty="0"/>
              <a:t>                          </a:t>
            </a:r>
            <a:r>
              <a:rPr lang="ru-RU" sz="2900" dirty="0">
                <a:sym typeface="Symbol"/>
              </a:rPr>
              <a:t></a:t>
            </a:r>
            <a:r>
              <a:rPr lang="ru-RU" sz="2900" dirty="0"/>
              <a:t>        ♂</a:t>
            </a:r>
            <a:r>
              <a:rPr lang="en-US" sz="2900" dirty="0"/>
              <a:t>AAX</a:t>
            </a:r>
            <a:r>
              <a:rPr lang="en-US" sz="2900" baseline="30000" dirty="0"/>
              <a:t>B</a:t>
            </a:r>
            <a:r>
              <a:rPr lang="en-US" sz="2900" dirty="0"/>
              <a:t>X</a:t>
            </a:r>
            <a:r>
              <a:rPr lang="en-US" sz="2900" baseline="30000" dirty="0"/>
              <a:t>B</a:t>
            </a:r>
            <a:endParaRPr lang="ru-RU" sz="2900" dirty="0"/>
          </a:p>
          <a:p>
            <a:pPr marL="0" indent="0" hangingPunct="0">
              <a:buNone/>
            </a:pPr>
            <a:r>
              <a:rPr lang="ru-RU" sz="2900" dirty="0"/>
              <a:t>короткие усы,                                        длинные усы,</a:t>
            </a:r>
          </a:p>
          <a:p>
            <a:pPr marL="0" indent="0" hangingPunct="0">
              <a:buNone/>
            </a:pPr>
            <a:r>
              <a:rPr lang="ru-RU" sz="2900" dirty="0"/>
              <a:t>наличие пятен на крыльях               однотонный окрас крыльев                       </a:t>
            </a:r>
          </a:p>
          <a:p>
            <a:pPr marL="0" indent="0" hangingPunct="0">
              <a:buNone/>
            </a:pPr>
            <a:r>
              <a:rPr lang="en-US" sz="2900" dirty="0"/>
              <a:t>G</a:t>
            </a:r>
            <a:r>
              <a:rPr lang="ru-RU" sz="2900" dirty="0"/>
              <a:t>              </a:t>
            </a:r>
            <a:r>
              <a:rPr lang="en-US" sz="2900" dirty="0" err="1"/>
              <a:t>aX</a:t>
            </a:r>
            <a:r>
              <a:rPr lang="en-US" sz="2900" baseline="30000" dirty="0" err="1"/>
              <a:t>b</a:t>
            </a:r>
            <a:r>
              <a:rPr lang="ru-RU" sz="2900" dirty="0"/>
              <a:t>, </a:t>
            </a:r>
            <a:r>
              <a:rPr lang="en-US" sz="2900" dirty="0" err="1"/>
              <a:t>aY</a:t>
            </a:r>
            <a:r>
              <a:rPr lang="ru-RU" sz="2900" baseline="30000" dirty="0"/>
              <a:t>                                                                     </a:t>
            </a:r>
            <a:r>
              <a:rPr lang="en-US" sz="2900" dirty="0"/>
              <a:t>AX</a:t>
            </a:r>
            <a:r>
              <a:rPr lang="en-US" sz="2900" baseline="30000" dirty="0"/>
              <a:t>B</a:t>
            </a:r>
            <a:r>
              <a:rPr lang="ru-RU" sz="2900" baseline="30000" dirty="0"/>
              <a:t>      </a:t>
            </a:r>
            <a:endParaRPr lang="ru-RU" sz="2900" dirty="0"/>
          </a:p>
          <a:p>
            <a:pPr marL="0" indent="0" hangingPunct="0">
              <a:buNone/>
            </a:pPr>
            <a:r>
              <a:rPr lang="en-US" sz="2900" dirty="0"/>
              <a:t>F</a:t>
            </a:r>
            <a:r>
              <a:rPr lang="ru-RU" sz="2900" baseline="-25000" dirty="0"/>
              <a:t>1 </a:t>
            </a:r>
            <a:r>
              <a:rPr lang="en-US" sz="2900" dirty="0" err="1"/>
              <a:t>AaX</a:t>
            </a:r>
            <a:r>
              <a:rPr lang="en-US" sz="2900" baseline="30000" dirty="0" err="1"/>
              <a:t>B</a:t>
            </a:r>
            <a:r>
              <a:rPr lang="en-US" sz="2900" dirty="0" err="1"/>
              <a:t>Y</a:t>
            </a:r>
            <a:r>
              <a:rPr lang="ru-RU" sz="2900" dirty="0"/>
              <a:t> – самки с длинными усами, однотонным окрасом крыльев;</a:t>
            </a:r>
          </a:p>
          <a:p>
            <a:pPr marL="0" indent="0" hangingPunct="0">
              <a:buNone/>
            </a:pPr>
            <a:r>
              <a:rPr lang="en-US" sz="2900" dirty="0" err="1"/>
              <a:t>AaX</a:t>
            </a:r>
            <a:r>
              <a:rPr lang="en-US" sz="2900" baseline="30000" dirty="0" err="1"/>
              <a:t>B</a:t>
            </a:r>
            <a:r>
              <a:rPr lang="en-US" sz="2900" dirty="0" err="1"/>
              <a:t>X</a:t>
            </a:r>
            <a:r>
              <a:rPr lang="en-US" sz="2900" baseline="30000" dirty="0" err="1"/>
              <a:t>b</a:t>
            </a:r>
            <a:r>
              <a:rPr lang="ru-RU" sz="2900" dirty="0"/>
              <a:t> -</a:t>
            </a:r>
            <a:r>
              <a:rPr lang="ru-RU" sz="2900" baseline="30000" dirty="0"/>
              <a:t> </a:t>
            </a:r>
            <a:r>
              <a:rPr lang="ru-RU" sz="2900" dirty="0"/>
              <a:t>самцы с длинными усами, однотонным окрасом крыльев;</a:t>
            </a:r>
          </a:p>
          <a:p>
            <a:pPr marL="0" indent="0" hangingPunct="0">
              <a:buNone/>
            </a:pPr>
            <a:endParaRPr lang="ru-RU" sz="2900" dirty="0" smtClean="0"/>
          </a:p>
          <a:p>
            <a:pPr marL="0" indent="0" hangingPunct="0">
              <a:buNone/>
            </a:pPr>
            <a:r>
              <a:rPr lang="ru-RU" sz="2900" dirty="0" smtClean="0"/>
              <a:t>3</a:t>
            </a:r>
            <a:r>
              <a:rPr lang="ru-RU" sz="2900" dirty="0"/>
              <a:t>) в первом скрещивании расщепление по признаку окраски у</a:t>
            </a:r>
            <a:r>
              <a:rPr lang="en-US" sz="2900" dirty="0"/>
              <a:t> </a:t>
            </a:r>
            <a:r>
              <a:rPr lang="ru-RU" sz="2900" dirty="0"/>
              <a:t>самцов и самок связано со сцеплением гена этого признака</a:t>
            </a:r>
            <a:br>
              <a:rPr lang="ru-RU" sz="2900" dirty="0"/>
            </a:br>
            <a:r>
              <a:rPr lang="ru-RU" sz="2900" dirty="0"/>
              <a:t>с Х-хромосомой (</a:t>
            </a:r>
            <a:r>
              <a:rPr lang="ru-RU" sz="2900" dirty="0" err="1"/>
              <a:t>гетерогаметный</a:t>
            </a:r>
            <a:r>
              <a:rPr lang="ru-RU" sz="2900" dirty="0"/>
              <a:t> пол наследует Х-хромосому от одного родителя, а </a:t>
            </a:r>
            <a:r>
              <a:rPr lang="ru-RU" sz="2900" dirty="0" err="1"/>
              <a:t>гомогаметный</a:t>
            </a:r>
            <a:r>
              <a:rPr lang="ru-RU" sz="2900" dirty="0"/>
              <a:t> – от двух).</a:t>
            </a:r>
          </a:p>
          <a:p>
            <a:pPr hangingPunct="0"/>
            <a:endParaRPr lang="ru-RU" i="1" dirty="0" smtClean="0"/>
          </a:p>
          <a:p>
            <a:pPr marL="0" indent="0" hangingPunct="0">
              <a:buNone/>
            </a:pPr>
            <a:r>
              <a:rPr lang="ru-RU" i="1" dirty="0" smtClean="0"/>
              <a:t>Если </a:t>
            </a:r>
            <a:r>
              <a:rPr lang="ru-RU" i="1" dirty="0"/>
              <a:t>неверно определен признак, сцепленный с Х-хромосомой, то решение не засчитывается и выставляется 0 баллов</a:t>
            </a:r>
            <a:endParaRPr lang="ru-RU" dirty="0"/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Отсутствие в ответе и генотипа, и фенотипа, и пола потомства считается ошибкой, элемент не засчитывается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2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Оценивание генетических задач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hangingPunct="0"/>
            <a:r>
              <a:rPr lang="ru-RU" sz="2600" dirty="0"/>
              <a:t>В ответе правильно даны два элемента, верно составлена схема решения, но </a:t>
            </a:r>
            <a:r>
              <a:rPr lang="ru-RU" sz="2600" dirty="0">
                <a:solidFill>
                  <a:srgbClr val="FF0000"/>
                </a:solidFill>
              </a:rPr>
              <a:t>третий</a:t>
            </a:r>
            <a:r>
              <a:rPr lang="ru-RU" sz="2600" dirty="0"/>
              <a:t> </a:t>
            </a:r>
            <a:r>
              <a:rPr lang="ru-RU" sz="2600" dirty="0" smtClean="0">
                <a:solidFill>
                  <a:srgbClr val="FF0000"/>
                </a:solidFill>
              </a:rPr>
              <a:t>элемент (обоснование)</a:t>
            </a:r>
            <a:r>
              <a:rPr lang="ru-RU" sz="2600" dirty="0" smtClean="0"/>
              <a:t> </a:t>
            </a:r>
            <a:r>
              <a:rPr lang="ru-RU" sz="2600" dirty="0"/>
              <a:t>частично правильный или содержит ошибку.</a:t>
            </a:r>
          </a:p>
          <a:p>
            <a:pPr marL="0" indent="0" hangingPunct="0">
              <a:buNone/>
            </a:pPr>
            <a:r>
              <a:rPr lang="ru-RU" sz="2600" dirty="0" smtClean="0"/>
              <a:t>Такой </a:t>
            </a:r>
            <a:r>
              <a:rPr lang="ru-RU" sz="2600" dirty="0"/>
              <a:t>ответ оценивается в 2 балла.</a:t>
            </a:r>
          </a:p>
          <a:p>
            <a:pPr hangingPunct="0"/>
            <a:r>
              <a:rPr lang="ru-RU" sz="2600" dirty="0" smtClean="0"/>
              <a:t> </a:t>
            </a:r>
            <a:r>
              <a:rPr lang="ru-RU" sz="2600" dirty="0"/>
              <a:t>В ответе правильно указаны первый и последний элементы, но </a:t>
            </a:r>
            <a:r>
              <a:rPr lang="ru-RU" sz="2600" dirty="0">
                <a:solidFill>
                  <a:srgbClr val="FF0000"/>
                </a:solidFill>
              </a:rPr>
              <a:t>неверно составлена схема решения</a:t>
            </a:r>
            <a:r>
              <a:rPr lang="ru-RU" sz="2600" dirty="0" smtClean="0"/>
              <a:t>,</a:t>
            </a:r>
          </a:p>
          <a:p>
            <a:pPr marL="0" indent="0" hangingPunct="0">
              <a:buNone/>
            </a:pPr>
            <a:r>
              <a:rPr lang="ru-RU" sz="2600" dirty="0" smtClean="0"/>
              <a:t> </a:t>
            </a:r>
            <a:r>
              <a:rPr lang="ru-RU" sz="2600" dirty="0"/>
              <a:t>Такой ответ оценивается в 1 балл. Конечный результат мог быть получен случайно. </a:t>
            </a:r>
          </a:p>
          <a:p>
            <a:pPr hangingPunct="0"/>
            <a:r>
              <a:rPr lang="ru-RU" sz="2600" dirty="0" smtClean="0"/>
              <a:t> </a:t>
            </a:r>
            <a:r>
              <a:rPr lang="ru-RU" sz="2600" dirty="0"/>
              <a:t>Ученик выполнил задание, но не представил схему решения. Задача вместо решения имеет </a:t>
            </a:r>
            <a:r>
              <a:rPr lang="ru-RU" sz="2600" dirty="0">
                <a:solidFill>
                  <a:srgbClr val="FF0000"/>
                </a:solidFill>
              </a:rPr>
              <a:t>только рассуждения</a:t>
            </a:r>
            <a:r>
              <a:rPr lang="ru-RU" sz="2600" dirty="0"/>
              <a:t>, причем правильно словесно описаны все элементы. </a:t>
            </a:r>
            <a:endParaRPr lang="ru-RU" sz="2600" dirty="0" smtClean="0"/>
          </a:p>
          <a:p>
            <a:pPr marL="0" indent="0" hangingPunct="0">
              <a:buNone/>
            </a:pPr>
            <a:r>
              <a:rPr lang="ru-RU" sz="2600" dirty="0" smtClean="0"/>
              <a:t> </a:t>
            </a:r>
            <a:r>
              <a:rPr lang="ru-RU" sz="2600" dirty="0"/>
              <a:t>Такой ответ оценивается в 1 балл.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79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Следует </a:t>
            </a:r>
            <a:r>
              <a:rPr lang="ru-RU" sz="3100" dirty="0"/>
              <a:t>учитывать указания: </a:t>
            </a:r>
            <a:r>
              <a:rPr lang="ru-RU" sz="3100" b="1" dirty="0"/>
              <a:t>«Объясните полученные результаты» </a:t>
            </a:r>
            <a:r>
              <a:rPr lang="ru-RU" sz="3100" dirty="0"/>
              <a:t>или «</a:t>
            </a:r>
            <a:r>
              <a:rPr lang="ru-RU" sz="3100" b="1" dirty="0"/>
              <a:t>Ответ поясните</a:t>
            </a:r>
            <a:r>
              <a:rPr lang="ru-RU" sz="3100" dirty="0"/>
              <a:t>»</a:t>
            </a:r>
            <a:r>
              <a:rPr lang="ru-RU" sz="3600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Если: </a:t>
            </a:r>
          </a:p>
          <a:p>
            <a:r>
              <a:rPr lang="ru-RU" sz="3200" dirty="0" smtClean="0"/>
              <a:t>дано </a:t>
            </a:r>
            <a:r>
              <a:rPr lang="ru-RU" sz="3200" dirty="0"/>
              <a:t>просто перечисление </a:t>
            </a:r>
            <a:r>
              <a:rPr lang="ru-RU" sz="3200" dirty="0" smtClean="0"/>
              <a:t>признаков</a:t>
            </a:r>
          </a:p>
          <a:p>
            <a:r>
              <a:rPr lang="ru-RU" sz="3200" dirty="0" smtClean="0"/>
              <a:t>отсутствует пояснение</a:t>
            </a:r>
          </a:p>
          <a:p>
            <a:r>
              <a:rPr lang="ru-RU" sz="3200" dirty="0" smtClean="0"/>
              <a:t>нет ошибок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выставляется </a:t>
            </a:r>
            <a:r>
              <a:rPr lang="ru-RU" sz="3200" dirty="0">
                <a:solidFill>
                  <a:srgbClr val="FF0000"/>
                </a:solidFill>
              </a:rPr>
              <a:t>только 1 балл</a:t>
            </a:r>
            <a:r>
              <a:rPr lang="ru-RU" dirty="0">
                <a:solidFill>
                  <a:srgbClr val="FF0000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9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24 </a:t>
            </a:r>
            <a:br>
              <a:rPr lang="ru-RU" dirty="0" smtClean="0"/>
            </a:br>
            <a:r>
              <a:rPr lang="ru-RU" dirty="0" smtClean="0"/>
              <a:t>(ошибки в тексте)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Если в ответе исправлено </a:t>
            </a:r>
            <a:r>
              <a:rPr lang="ru-RU" b="1" i="1" dirty="0"/>
              <a:t>четыре и более предложения</a:t>
            </a:r>
            <a:r>
              <a:rPr lang="ru-RU" i="1" dirty="0"/>
              <a:t>, то </a:t>
            </a:r>
            <a:r>
              <a:rPr lang="ru-RU" i="1" dirty="0">
                <a:solidFill>
                  <a:srgbClr val="FF0000"/>
                </a:solidFill>
              </a:rPr>
              <a:t>за каждое лишнее</a:t>
            </a:r>
            <a:r>
              <a:rPr lang="ru-RU" i="1" dirty="0"/>
              <a:t> исправление правильного предложения на неправильное </a:t>
            </a:r>
            <a:r>
              <a:rPr lang="ru-RU" i="1" dirty="0">
                <a:solidFill>
                  <a:srgbClr val="FF0000"/>
                </a:solidFill>
              </a:rPr>
              <a:t>снимается по 1 </a:t>
            </a:r>
            <a:r>
              <a:rPr lang="ru-RU" i="1" dirty="0" smtClean="0">
                <a:solidFill>
                  <a:srgbClr val="FF0000"/>
                </a:solidFill>
              </a:rPr>
              <a:t>баллу</a:t>
            </a:r>
          </a:p>
          <a:p>
            <a:r>
              <a:rPr lang="ru-RU" i="1" dirty="0" smtClean="0"/>
              <a:t>Необходимо записывать номер исправляемого предложения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05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Новое!!!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эталонах ответа пояснения и аргументы вынесены </a:t>
            </a:r>
            <a:r>
              <a:rPr lang="ru-RU" b="1" dirty="0"/>
              <a:t>в отдельные элементы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поэтому </a:t>
            </a:r>
            <a:r>
              <a:rPr lang="ru-RU" dirty="0"/>
              <a:t>число элементов ответа возросло </a:t>
            </a:r>
            <a:r>
              <a:rPr lang="ru-RU" b="1" dirty="0">
                <a:solidFill>
                  <a:srgbClr val="FF0000"/>
                </a:solidFill>
              </a:rPr>
              <a:t>от 4 до </a:t>
            </a:r>
            <a:r>
              <a:rPr lang="ru-RU" b="1" dirty="0" smtClean="0">
                <a:solidFill>
                  <a:srgbClr val="FF0000"/>
                </a:solidFill>
              </a:rPr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03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/>
              <a:t>В чём проявляется усложнение в строении покровов, дыхательной и кровеносной систем пресмыкающихся по сравнению с земноводными? Объясните их значение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/>
              <a:t>Элементы ответа:</a:t>
            </a:r>
            <a:endParaRPr lang="ru-RU" dirty="0"/>
          </a:p>
          <a:p>
            <a:pPr lvl="0"/>
            <a:r>
              <a:rPr lang="ru-RU" i="1" dirty="0"/>
              <a:t>появление в </a:t>
            </a:r>
            <a:r>
              <a:rPr lang="ru-RU" i="1" dirty="0" err="1"/>
              <a:t>трёхкамерном</a:t>
            </a:r>
            <a:r>
              <a:rPr lang="ru-RU" i="1" dirty="0"/>
              <a:t> сердце неполной перегородки в желудочке;</a:t>
            </a:r>
            <a:endParaRPr lang="ru-RU" dirty="0"/>
          </a:p>
          <a:p>
            <a:pPr lvl="0"/>
            <a:r>
              <a:rPr lang="ru-RU" i="1" dirty="0"/>
              <a:t> кровь смешивается частично;</a:t>
            </a:r>
            <a:endParaRPr lang="ru-RU" dirty="0"/>
          </a:p>
          <a:p>
            <a:pPr lvl="0"/>
            <a:r>
              <a:rPr lang="ru-RU" i="1" dirty="0"/>
              <a:t>сухая кожа без желёз с роговыми образованиями;</a:t>
            </a:r>
            <a:endParaRPr lang="ru-RU" dirty="0"/>
          </a:p>
          <a:p>
            <a:pPr lvl="0"/>
            <a:r>
              <a:rPr lang="ru-RU" i="1" dirty="0"/>
              <a:t> кожа обеспечивает защиту от потерь влаги в организме;</a:t>
            </a:r>
            <a:endParaRPr lang="ru-RU" dirty="0"/>
          </a:p>
          <a:p>
            <a:pPr lvl="0"/>
            <a:r>
              <a:rPr lang="ru-RU" i="1" dirty="0"/>
              <a:t>появление ячеистых легких (трахеи и бронхов);</a:t>
            </a:r>
            <a:endParaRPr lang="ru-RU" dirty="0"/>
          </a:p>
          <a:p>
            <a:pPr lvl="0"/>
            <a:r>
              <a:rPr lang="ru-RU" i="1" dirty="0"/>
              <a:t>увеличение площади газообмена (поступления кислорода в кровь);</a:t>
            </a:r>
            <a:endParaRPr lang="ru-RU" dirty="0"/>
          </a:p>
          <a:p>
            <a:r>
              <a:rPr lang="ru-RU" i="1" dirty="0"/>
              <a:t>эффективное снабжение органов кислородом повысило уровень обмена веществ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22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Критерий оценивания: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/>
              <a:t>Ответ </a:t>
            </a:r>
            <a:r>
              <a:rPr lang="ru-RU" i="1" dirty="0"/>
              <a:t>включает в себя </a:t>
            </a:r>
            <a:r>
              <a:rPr lang="ru-RU" i="1" dirty="0">
                <a:solidFill>
                  <a:srgbClr val="FF0000"/>
                </a:solidFill>
              </a:rPr>
              <a:t>семь</a:t>
            </a:r>
            <a:r>
              <a:rPr lang="ru-RU" i="1" dirty="0"/>
              <a:t> названные выше элементов – 3 балла</a:t>
            </a:r>
            <a:endParaRPr lang="ru-RU" dirty="0"/>
          </a:p>
          <a:p>
            <a:r>
              <a:rPr lang="ru-RU" i="1" dirty="0"/>
              <a:t>Ответ включает в себя </a:t>
            </a:r>
            <a:r>
              <a:rPr lang="ru-RU" i="1" dirty="0" smtClean="0">
                <a:solidFill>
                  <a:srgbClr val="FF0000"/>
                </a:solidFill>
              </a:rPr>
              <a:t>пять-шесть</a:t>
            </a:r>
            <a:r>
              <a:rPr lang="ru-RU" i="1" dirty="0" smtClean="0"/>
              <a:t> </a:t>
            </a:r>
            <a:r>
              <a:rPr lang="ru-RU" i="1" dirty="0"/>
              <a:t>из названных выше элементов – 2 балла;</a:t>
            </a:r>
            <a:endParaRPr lang="ru-RU" dirty="0"/>
          </a:p>
          <a:p>
            <a:r>
              <a:rPr lang="ru-RU" i="1" dirty="0"/>
              <a:t>Ответ включает в себя </a:t>
            </a:r>
            <a:r>
              <a:rPr lang="ru-RU" i="1" dirty="0">
                <a:solidFill>
                  <a:srgbClr val="FF0000"/>
                </a:solidFill>
              </a:rPr>
              <a:t>четыре</a:t>
            </a:r>
            <a:r>
              <a:rPr lang="ru-RU" i="1" dirty="0"/>
              <a:t> из названных выше элементов – 1 балл;</a:t>
            </a:r>
            <a:endParaRPr lang="ru-RU" dirty="0"/>
          </a:p>
          <a:p>
            <a:r>
              <a:rPr lang="ru-RU" i="1" dirty="0"/>
              <a:t>Все иные ситуации, не соответствующие правилам выставления 3, 2 и 1 балла, </a:t>
            </a:r>
            <a:r>
              <a:rPr lang="ru-RU" b="1" i="1" dirty="0"/>
              <a:t>ИЛИ</a:t>
            </a:r>
            <a:r>
              <a:rPr lang="ru-RU" i="1" dirty="0"/>
              <a:t> Ответ неправильный – 0 баллов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7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1196752"/>
            <a:ext cx="6965245" cy="864096"/>
          </a:xfrm>
        </p:spPr>
        <p:txBody>
          <a:bodyPr>
            <a:normAutofit fontScale="90000"/>
          </a:bodyPr>
          <a:lstStyle/>
          <a:p>
            <a:r>
              <a:rPr lang="ru-RU" sz="2000" b="1" i="1" dirty="0"/>
              <a:t>В кариотипе одного из видов рыб 56 хромосом. Определите число хромосом и молекул ДНК в клетках при овогенезе в зоне роста в конце интерфазы и в конце зоны созревания гамет. Объясните </a:t>
            </a:r>
            <a:r>
              <a:rPr lang="ru-RU" sz="2000" b="1" i="1" dirty="0" smtClean="0"/>
              <a:t>полученные результаты</a:t>
            </a:r>
            <a:r>
              <a:rPr lang="ru-RU" i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99592" y="2121406"/>
            <a:ext cx="3599256" cy="397188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500" b="1" i="1" u="sng" dirty="0"/>
              <a:t>Элементы ответа:</a:t>
            </a:r>
            <a:endParaRPr lang="ru-RU" sz="2500" b="1" u="sng" dirty="0"/>
          </a:p>
          <a:p>
            <a:pPr lvl="0"/>
            <a:r>
              <a:rPr lang="ru-RU" sz="2900" i="1" dirty="0"/>
              <a:t>в </a:t>
            </a:r>
            <a:r>
              <a:rPr lang="ru-RU" sz="3100" i="1" dirty="0"/>
              <a:t>зоне роста в конце интерфазы в клетках число хромосом – 56; </a:t>
            </a:r>
            <a:endParaRPr lang="ru-RU" sz="3100" dirty="0"/>
          </a:p>
          <a:p>
            <a:pPr lvl="0"/>
            <a:r>
              <a:rPr lang="ru-RU" sz="3100" i="1" dirty="0"/>
              <a:t>в зоне роста в конце интерфазы число молекул ДНК – 112;</a:t>
            </a:r>
            <a:endParaRPr lang="ru-RU" sz="3100" dirty="0"/>
          </a:p>
          <a:p>
            <a:pPr lvl="0"/>
            <a:r>
              <a:rPr lang="ru-RU" sz="3100" i="1" dirty="0"/>
              <a:t>число молекул ДНК удваивается за счёт репликации;</a:t>
            </a:r>
            <a:endParaRPr lang="ru-RU" sz="3100" dirty="0"/>
          </a:p>
          <a:p>
            <a:pPr lvl="0"/>
            <a:r>
              <a:rPr lang="ru-RU" sz="3100" i="1" dirty="0"/>
              <a:t> в конце зоны созревания гамет число хромосом – 28;</a:t>
            </a:r>
            <a:endParaRPr lang="ru-RU" sz="3100" dirty="0"/>
          </a:p>
          <a:p>
            <a:pPr lvl="0"/>
            <a:r>
              <a:rPr lang="ru-RU" sz="3100" i="1" dirty="0"/>
              <a:t>в конце зоны созревания гамет число ДНК – 28;</a:t>
            </a:r>
            <a:endParaRPr lang="ru-RU" sz="3100" dirty="0"/>
          </a:p>
          <a:p>
            <a:pPr lvl="0"/>
            <a:r>
              <a:rPr lang="ru-RU" sz="3100" i="1" dirty="0"/>
              <a:t>в зоне созревания происходит мейоз, поэтому число хромосом и ДНК уменьшается и выравнивается</a:t>
            </a:r>
            <a:endParaRPr lang="ru-RU" sz="3100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u="sng" dirty="0"/>
              <a:t>Критерии оценивания: </a:t>
            </a:r>
            <a:endParaRPr lang="ru-RU" b="1" u="sng" dirty="0"/>
          </a:p>
          <a:p>
            <a:r>
              <a:rPr lang="ru-RU" i="1" dirty="0"/>
              <a:t>Ответ включает </a:t>
            </a:r>
            <a:r>
              <a:rPr lang="ru-RU" i="1" u="sng" dirty="0"/>
              <a:t>пять-шесть</a:t>
            </a:r>
            <a:r>
              <a:rPr lang="ru-RU" i="1" dirty="0"/>
              <a:t> названных выше элементов и не содержит биологических ошибок – 3 балла</a:t>
            </a:r>
            <a:endParaRPr lang="ru-RU" dirty="0"/>
          </a:p>
          <a:p>
            <a:r>
              <a:rPr lang="ru-RU" i="1" dirty="0"/>
              <a:t>Ответ включает </a:t>
            </a:r>
            <a:r>
              <a:rPr lang="ru-RU" i="1" u="sng" dirty="0"/>
              <a:t>четыре</a:t>
            </a:r>
            <a:r>
              <a:rPr lang="ru-RU" i="1" dirty="0"/>
              <a:t> из названных выше элементов и не содержит биологических ошибок – 2 балла; </a:t>
            </a:r>
            <a:endParaRPr lang="ru-RU" dirty="0"/>
          </a:p>
          <a:p>
            <a:r>
              <a:rPr lang="ru-RU" i="1" dirty="0"/>
              <a:t>Ответ включает </a:t>
            </a:r>
            <a:r>
              <a:rPr lang="ru-RU" i="1" u="sng" dirty="0"/>
              <a:t>три из названных</a:t>
            </a:r>
            <a:r>
              <a:rPr lang="ru-RU" i="1" dirty="0"/>
              <a:t> выше элементов и не содержит биологических ошибок – 1 балл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2910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Почему для получения хорошего урожая густые всходы моркови и свёклы надо прореживать?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 hangingPunct="0">
              <a:buNone/>
            </a:pPr>
            <a:r>
              <a:rPr lang="ru-RU" b="1" u="sng" dirty="0"/>
              <a:t>Элементы ответа:</a:t>
            </a:r>
          </a:p>
          <a:p>
            <a:pPr lvl="0" hangingPunct="0"/>
            <a:r>
              <a:rPr lang="ru-RU" dirty="0"/>
              <a:t> растения образуют корнеплоды, </a:t>
            </a:r>
          </a:p>
          <a:p>
            <a:pPr lvl="0" hangingPunct="0"/>
            <a:r>
              <a:rPr lang="ru-RU" dirty="0"/>
              <a:t>формирование корнеплодов требует значительного объёма почвы;</a:t>
            </a:r>
          </a:p>
          <a:p>
            <a:pPr lvl="0" hangingPunct="0"/>
            <a:r>
              <a:rPr lang="ru-RU" dirty="0"/>
              <a:t>прореживание растений ослабляет конкуренцию (способствует развитию корнеплода);</a:t>
            </a:r>
          </a:p>
          <a:p>
            <a:r>
              <a:rPr lang="ru-RU" dirty="0"/>
              <a:t>проводит к повышению урожая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500" b="1" u="sng" dirty="0" smtClean="0"/>
              <a:t>Критерии оценивания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3400" dirty="0" smtClean="0"/>
              <a:t>Ответ </a:t>
            </a:r>
            <a:r>
              <a:rPr lang="ru-RU" sz="3400" dirty="0"/>
              <a:t>включает в себя </a:t>
            </a:r>
            <a:r>
              <a:rPr lang="ru-RU" sz="3400" u="sng" dirty="0"/>
              <a:t>три-четыре</a:t>
            </a:r>
            <a:r>
              <a:rPr lang="ru-RU" sz="3400" dirty="0"/>
              <a:t> названных выше элементов и не содержит биологических </a:t>
            </a:r>
            <a:r>
              <a:rPr lang="ru-RU" sz="3400" dirty="0" smtClean="0"/>
              <a:t>ошибок – 2 балла</a:t>
            </a:r>
          </a:p>
          <a:p>
            <a:r>
              <a:rPr lang="ru-RU" sz="3400" dirty="0"/>
              <a:t>Ответ включает в себя </a:t>
            </a:r>
            <a:r>
              <a:rPr lang="ru-RU" sz="3400" u="sng" dirty="0"/>
              <a:t>два </a:t>
            </a:r>
            <a:r>
              <a:rPr lang="ru-RU" sz="3400" dirty="0"/>
              <a:t>названных выше элемента, </a:t>
            </a:r>
            <a:r>
              <a:rPr lang="ru-RU" sz="3400" b="1" dirty="0"/>
              <a:t>ИЛИ</a:t>
            </a:r>
            <a:r>
              <a:rPr lang="ru-RU" sz="3400" dirty="0"/>
              <a:t> ответ включает в себя три-четыре названных выше элемента, но содержит биологические </a:t>
            </a:r>
            <a:r>
              <a:rPr lang="ru-RU" sz="3400" dirty="0" smtClean="0"/>
              <a:t>ошибки – 1 балл</a:t>
            </a:r>
          </a:p>
          <a:p>
            <a:pPr hangingPunct="0"/>
            <a:r>
              <a:rPr lang="ru-RU" sz="3400" dirty="0"/>
              <a:t>Все иные ситуации, не соответствующие правилам выставления 2 и 1 балл.</a:t>
            </a:r>
          </a:p>
          <a:p>
            <a:pPr marL="0" indent="0">
              <a:buNone/>
            </a:pPr>
            <a:r>
              <a:rPr lang="ru-RU" sz="3400" b="1" dirty="0" smtClean="0"/>
              <a:t>      ИЛИ</a:t>
            </a:r>
            <a:r>
              <a:rPr lang="ru-RU" sz="3400" dirty="0" smtClean="0"/>
              <a:t> </a:t>
            </a:r>
            <a:r>
              <a:rPr lang="ru-RU" sz="3400" dirty="0"/>
              <a:t>Ответ </a:t>
            </a:r>
            <a:r>
              <a:rPr lang="ru-RU" sz="3400" dirty="0" smtClean="0"/>
              <a:t>неправильный – 0          баллов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319610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209</TotalTime>
  <Words>1503</Words>
  <Application>Microsoft Office PowerPoint</Application>
  <PresentationFormat>Экран (4:3)</PresentationFormat>
  <Paragraphs>184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Кнопка</vt:lpstr>
      <vt:lpstr>ЕГЭ 2020 методические рекомендации эксперта</vt:lpstr>
      <vt:lpstr>Часть 2 :сложна как для выполнения участниками, так и для оценивания экспертами. </vt:lpstr>
      <vt:lpstr>Следует учитывать указания: «Объясните полученные результаты» или «Ответ поясните». </vt:lpstr>
      <vt:lpstr>Задание 24  (ошибки в тексте)</vt:lpstr>
      <vt:lpstr>Новое!!!</vt:lpstr>
      <vt:lpstr>В чём проявляется усложнение в строении покровов, дыхательной и кровеносной систем пресмыкающихся по сравнению с земноводными? Объясните их значение</vt:lpstr>
      <vt:lpstr>Критерий оценивания: </vt:lpstr>
      <vt:lpstr>В кариотипе одного из видов рыб 56 хромосом. Определите число хромосом и молекул ДНК в клетках при овогенезе в зоне роста в конце интерфазы и в конце зоны созревания гамет. Объясните полученные результаты. </vt:lpstr>
      <vt:lpstr>Почему для получения хорошего урожая густые всходы моркови и свёклы надо прореживать?</vt:lpstr>
      <vt:lpstr>Какие особенности строения скелета позвоночного животного, изображённого на рисунке, доказывает его наземное происхождение? Приведете доказательства. С какой группой позвоночных животных у него проявляется сходство во внешнем строении?  Как называется эволюционный процесс, в результате которого сформировалось это сходство?  Ответ обоснуйте</vt:lpstr>
      <vt:lpstr>Элементы ответа: </vt:lpstr>
      <vt:lpstr>Согласованная работа всех систем органов человека обеспечивается благодаря нервной и гуморальной регуляции. Чем отличается гуморальная регуляция процессов жизнедеятельности человека от нервной? Приведите четыре отличия</vt:lpstr>
      <vt:lpstr>25. Какие виды кожных желез желёз имеется у млекопитающих? Какие функции они выполняют?</vt:lpstr>
      <vt:lpstr>Как переселение человеком собак в Австралию привело к образованию нового вида (Дикая собака динго).Используйте знания о факторах эволюции</vt:lpstr>
      <vt:lpstr>Линия 27 (биосинтез белка)</vt:lpstr>
      <vt:lpstr>Поскольку на ЕГЭ по биологии не используется реальное лабораторное оборудование:</vt:lpstr>
      <vt:lpstr>Для наблюдения явления плазмолиза в микропрепарате клеток кожицы лука необходимо провести эксперимент. Какие действия нужно провести экспериментатору? Объясните результат</vt:lpstr>
      <vt:lpstr>Назовите тип и фазу деления изображённых на рисунках клеток. Ответ обоснуйте</vt:lpstr>
      <vt:lpstr>24 (текст) Кольчатые черви и членистоногие</vt:lpstr>
      <vt:lpstr>На открытых пространствах раньше жило большое количество копытных. Какие виды деятельности человека привели к сокращению и исчезновению? (4)</vt:lpstr>
      <vt:lpstr>24 текст дыхательная система</vt:lpstr>
      <vt:lpstr>К какому классу и по какому признаку относят это животное? Какой трофический уровень занимает и какой характер питания имеет? Обоснуйте</vt:lpstr>
      <vt:lpstr>Очень трудный : Почему вирусы неспособны к собственному обмену веществ и размножаются только в живой клетке?</vt:lpstr>
      <vt:lpstr>Генетические задачи </vt:lpstr>
      <vt:lpstr>Презентация PowerPoint</vt:lpstr>
      <vt:lpstr>Презентация PowerPoint</vt:lpstr>
      <vt:lpstr>Оценивание генетических задач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ЕГЭ 2020</dc:title>
  <dc:creator>ACER</dc:creator>
  <cp:lastModifiedBy>Ирина</cp:lastModifiedBy>
  <cp:revision>21</cp:revision>
  <dcterms:created xsi:type="dcterms:W3CDTF">2020-03-11T19:35:43Z</dcterms:created>
  <dcterms:modified xsi:type="dcterms:W3CDTF">2020-04-14T09:09:59Z</dcterms:modified>
</cp:coreProperties>
</file>