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04" r:id="rId2"/>
    <p:sldId id="412" r:id="rId3"/>
    <p:sldId id="347" r:id="rId4"/>
    <p:sldId id="364" r:id="rId5"/>
    <p:sldId id="363" r:id="rId6"/>
    <p:sldId id="389" r:id="rId7"/>
    <p:sldId id="390" r:id="rId8"/>
    <p:sldId id="391" r:id="rId9"/>
    <p:sldId id="392" r:id="rId10"/>
    <p:sldId id="405" r:id="rId11"/>
    <p:sldId id="368" r:id="rId12"/>
    <p:sldId id="418" r:id="rId13"/>
    <p:sldId id="403" r:id="rId14"/>
    <p:sldId id="431" r:id="rId15"/>
    <p:sldId id="416" r:id="rId16"/>
    <p:sldId id="434" r:id="rId17"/>
    <p:sldId id="382" r:id="rId18"/>
    <p:sldId id="387" r:id="rId19"/>
    <p:sldId id="432" r:id="rId20"/>
    <p:sldId id="419" r:id="rId21"/>
    <p:sldId id="408" r:id="rId22"/>
    <p:sldId id="407" r:id="rId23"/>
    <p:sldId id="422" r:id="rId24"/>
    <p:sldId id="421" r:id="rId25"/>
    <p:sldId id="420" r:id="rId26"/>
    <p:sldId id="435" r:id="rId27"/>
    <p:sldId id="430" r:id="rId28"/>
    <p:sldId id="401" r:id="rId29"/>
    <p:sldId id="402" r:id="rId30"/>
    <p:sldId id="425" r:id="rId31"/>
    <p:sldId id="426" r:id="rId32"/>
    <p:sldId id="427" r:id="rId33"/>
    <p:sldId id="428" r:id="rId34"/>
    <p:sldId id="429" r:id="rId35"/>
    <p:sldId id="424" r:id="rId36"/>
    <p:sldId id="400" r:id="rId37"/>
    <p:sldId id="341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  <a:srgbClr val="FFCCFF"/>
    <a:srgbClr val="CCECFF"/>
    <a:srgbClr val="000000"/>
    <a:srgbClr val="129084"/>
    <a:srgbClr val="55E9DB"/>
    <a:srgbClr val="C4D1FC"/>
    <a:srgbClr val="ECF0FE"/>
    <a:srgbClr val="E8EDFE"/>
    <a:srgbClr val="E2E9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449" autoAdjust="0"/>
    <p:restoredTop sz="94136" autoAdjust="0"/>
  </p:normalViewPr>
  <p:slideViewPr>
    <p:cSldViewPr>
      <p:cViewPr varScale="1">
        <p:scale>
          <a:sx n="49" d="100"/>
          <a:sy n="49" d="100"/>
        </p:scale>
        <p:origin x="-100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900E2-8719-46A2-BB02-FA8AB541E5CB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BD44F-4498-49B1-ACAB-037DDE300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988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A4BC-1FC6-47EC-B6A5-A251128A66D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F4F3A-95AF-4A1A-BEAD-197209B90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35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F4F3A-95AF-4A1A-BEAD-197209B900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52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F4F3A-95AF-4A1A-BEAD-197209B900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56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программа профессионального развития педагога Важно учитывать политику РФ в образовании,  в частности в области развития профессиональных компетентностей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F4F3A-95AF-4A1A-BEAD-197209B900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205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17887D-42F0-4DDC-B86E-00A078B42F33}" type="slidenum">
              <a:rPr lang="en-US"/>
              <a:pPr/>
              <a:t>12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2880F10-B00A-4AD6-8495-5A9CCEA7EFB6}" type="slidenum">
              <a:rPr lang="ru-RU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ru-RU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333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C9FBB-CEFF-4C27-B051-61608A70A4D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680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21721B-72F5-41A4-B2A0-A0E19E2ECFF8}" type="slidenum">
              <a:rPr lang="en-US" sz="1200">
                <a:cs typeface="Arial" charset="0"/>
              </a:rPr>
              <a:pPr algn="r"/>
              <a:t>28</a:t>
            </a:fld>
            <a:endParaRPr lang="en-US" sz="1200">
              <a:cs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9372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F4F3A-95AF-4A1A-BEAD-197209B900FE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77D91-8856-4FC1-8204-74B31C39623A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90968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Freeform 31"/>
          <p:cNvSpPr>
            <a:spLocks/>
          </p:cNvSpPr>
          <p:nvPr/>
        </p:nvSpPr>
        <p:spPr bwMode="gray">
          <a:xfrm>
            <a:off x="0" y="3481388"/>
            <a:ext cx="9155113" cy="3376612"/>
          </a:xfrm>
          <a:custGeom>
            <a:avLst/>
            <a:gdLst/>
            <a:ahLst/>
            <a:cxnLst>
              <a:cxn ang="0">
                <a:pos x="0" y="1760"/>
              </a:cxn>
              <a:cxn ang="0">
                <a:pos x="5767" y="0"/>
              </a:cxn>
              <a:cxn ang="0">
                <a:pos x="5760" y="2127"/>
              </a:cxn>
              <a:cxn ang="0">
                <a:pos x="0" y="2127"/>
              </a:cxn>
              <a:cxn ang="0">
                <a:pos x="0" y="1760"/>
              </a:cxn>
            </a:cxnLst>
            <a:rect l="0" t="0" r="r" b="b"/>
            <a:pathLst>
              <a:path w="5767" h="2127">
                <a:moveTo>
                  <a:pt x="0" y="1760"/>
                </a:moveTo>
                <a:lnTo>
                  <a:pt x="5767" y="0"/>
                </a:lnTo>
                <a:lnTo>
                  <a:pt x="5760" y="2127"/>
                </a:lnTo>
                <a:lnTo>
                  <a:pt x="0" y="2127"/>
                </a:lnTo>
                <a:lnTo>
                  <a:pt x="0" y="176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4" name="AutoShape 32" descr="06"/>
          <p:cNvSpPr>
            <a:spLocks noChangeArrowheads="1"/>
          </p:cNvSpPr>
          <p:nvPr/>
        </p:nvSpPr>
        <p:spPr bwMode="gray">
          <a:xfrm rot="-1015610">
            <a:off x="-141288" y="5310188"/>
            <a:ext cx="2541588" cy="573087"/>
          </a:xfrm>
          <a:prstGeom prst="parallelogram">
            <a:avLst>
              <a:gd name="adj" fmla="val 30059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AutoShape 33" descr="05"/>
          <p:cNvSpPr>
            <a:spLocks noChangeArrowheads="1"/>
          </p:cNvSpPr>
          <p:nvPr/>
        </p:nvSpPr>
        <p:spPr bwMode="gray">
          <a:xfrm rot="-1015610">
            <a:off x="2154238" y="4610100"/>
            <a:ext cx="2546350" cy="573088"/>
          </a:xfrm>
          <a:prstGeom prst="parallelogram">
            <a:avLst>
              <a:gd name="adj" fmla="val 30115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6" name="AutoShape 34" descr="03"/>
          <p:cNvSpPr>
            <a:spLocks noChangeArrowheads="1"/>
          </p:cNvSpPr>
          <p:nvPr/>
        </p:nvSpPr>
        <p:spPr bwMode="gray">
          <a:xfrm rot="-1015610">
            <a:off x="4448175" y="3908425"/>
            <a:ext cx="2552700" cy="573088"/>
          </a:xfrm>
          <a:prstGeom prst="parallelogram">
            <a:avLst>
              <a:gd name="adj" fmla="val 3019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7" name="AutoShape 35" descr="02"/>
          <p:cNvSpPr>
            <a:spLocks noChangeArrowheads="1"/>
          </p:cNvSpPr>
          <p:nvPr/>
        </p:nvSpPr>
        <p:spPr bwMode="gray">
          <a:xfrm rot="-1015610">
            <a:off x="6751638" y="3206750"/>
            <a:ext cx="2533650" cy="573088"/>
          </a:xfrm>
          <a:prstGeom prst="parallelogram">
            <a:avLst>
              <a:gd name="adj" fmla="val 29965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7F71A5A0-DAD6-4661-8D79-CFB6166B556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114800" y="5838825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ru-RU">
                <a:solidFill>
                  <a:schemeClr val="tx2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2133600"/>
            <a:ext cx="5475288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077200" cy="682625"/>
          </a:xfrm>
        </p:spPr>
        <p:txBody>
          <a:bodyPr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71C56-2B4A-44E0-BEB7-77B9FB0DF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ECF00-3BD6-45D0-A5F2-27C380BCF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9530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AAC5482-E4FB-4BE6-9714-3D4B7B938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8E47F-B853-4345-8265-285CB56A0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51054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AEF61-64BE-4D70-B391-3008E34D2B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6B4FE-C9EB-4C55-B6A3-C8298B3147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CCBFF-2CD2-461D-8147-3B950DB80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36D38-F15B-4EE3-B45F-E31E777F30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25C83-F8C3-4F99-B1BE-DFD1F2B65A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980A8-C8FA-4A2F-A39A-7F010F13E3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D102E-5F40-423B-985B-826659BC68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A98B1-8635-4BA6-9CD7-CE3CDFFC8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9" name="Object 3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1080" name="Image" r:id="rId16" imgW="13003175" imgH="1612698" progId="">
              <p:embed/>
            </p:oleObj>
          </a:graphicData>
        </a:graphic>
      </p:graphicFrame>
      <p:sp>
        <p:nvSpPr>
          <p:cNvPr id="1060" name="Freeform 36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61" name="Group 37"/>
          <p:cNvGrpSpPr>
            <a:grpSpLocks/>
          </p:cNvGrpSpPr>
          <p:nvPr/>
        </p:nvGrpSpPr>
        <p:grpSpPr bwMode="auto">
          <a:xfrm>
            <a:off x="0" y="914400"/>
            <a:ext cx="9144000" cy="350838"/>
            <a:chOff x="0" y="672"/>
            <a:chExt cx="5760" cy="221"/>
          </a:xfrm>
        </p:grpSpPr>
        <p:sp>
          <p:nvSpPr>
            <p:cNvPr id="1062" name="AutoShape 38" descr="06"/>
            <p:cNvSpPr>
              <a:spLocks noChangeArrowheads="1"/>
            </p:cNvSpPr>
            <p:nvPr userDrawn="1"/>
          </p:nvSpPr>
          <p:spPr bwMode="gray">
            <a:xfrm>
              <a:off x="0" y="674"/>
              <a:ext cx="1443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AutoShape 39" descr="05"/>
            <p:cNvSpPr>
              <a:spLocks noChangeArrowheads="1"/>
            </p:cNvSpPr>
            <p:nvPr userDrawn="1"/>
          </p:nvSpPr>
          <p:spPr bwMode="gray">
            <a:xfrm>
              <a:off x="1434" y="674"/>
              <a:ext cx="1446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AutoShape 40" descr="03"/>
            <p:cNvSpPr>
              <a:spLocks noChangeArrowheads="1"/>
            </p:cNvSpPr>
            <p:nvPr userDrawn="1"/>
          </p:nvSpPr>
          <p:spPr bwMode="gray">
            <a:xfrm>
              <a:off x="2876" y="674"/>
              <a:ext cx="1449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AutoShape 41" descr="02"/>
            <p:cNvSpPr>
              <a:spLocks noChangeArrowheads="1"/>
            </p:cNvSpPr>
            <p:nvPr userDrawn="1"/>
          </p:nvSpPr>
          <p:spPr bwMode="gray">
            <a:xfrm>
              <a:off x="4322" y="672"/>
              <a:ext cx="1438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20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EE265D-4F47-4329-B2A7-51DB95F490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286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85720" y="1071546"/>
            <a:ext cx="7510680" cy="2444852"/>
          </a:xfrm>
        </p:spPr>
        <p:txBody>
          <a:bodyPr/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sz="2000" cap="all" dirty="0" smtClean="0">
                <a:ln w="0">
                  <a:solidFill>
                    <a:srgbClr val="0070C0"/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“Создание </a:t>
            </a:r>
            <a:br>
              <a:rPr lang="ru-RU" sz="2000" cap="all" dirty="0" smtClean="0">
                <a:ln w="0">
                  <a:solidFill>
                    <a:srgbClr val="0070C0"/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2000" cap="all" dirty="0" smtClean="0">
                <a:ln w="0">
                  <a:solidFill>
                    <a:srgbClr val="0070C0"/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культурно-образовательного пространства развития взаимодействия семьи и гимназии”</a:t>
            </a:r>
          </a:p>
        </p:txBody>
      </p:sp>
      <p:sp useBgFill="1">
        <p:nvSpPr>
          <p:cNvPr id="3" name="Прямоугольник 2"/>
          <p:cNvSpPr/>
          <p:nvPr/>
        </p:nvSpPr>
        <p:spPr>
          <a:xfrm>
            <a:off x="1622560" y="196715"/>
            <a:ext cx="6306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Ресурсный центр муниципальной системы образования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b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 «Гимназия иностранных языков» г. Ухты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4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9967" y="142853"/>
            <a:ext cx="1214414" cy="143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5452513" y="5141905"/>
            <a:ext cx="3571868" cy="747730"/>
          </a:xfrm>
        </p:spPr>
        <p:txBody>
          <a:bodyPr/>
          <a:lstStyle/>
          <a:p>
            <a:pPr algn="l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Беляева Л. А.,  </a:t>
            </a:r>
          </a:p>
          <a:p>
            <a:pPr algn="l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НМР 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07904" y="5733256"/>
            <a:ext cx="1512168" cy="727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ина Александровна\Desktop\эмблем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74" y="142853"/>
            <a:ext cx="1278950" cy="1197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Вопрос взаимодействия</a:t>
            </a:r>
            <a:endParaRPr lang="ru-RU" sz="1800" cap="all" dirty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A50021"/>
                </a:solidFill>
                <a:latin typeface="Georgia" panose="02040502050405020303" pitchFamily="18" charset="0"/>
              </a:rPr>
              <a:t>«А готовы ли современные российские родители к исполнению своих социально значимых функций?»</a:t>
            </a:r>
          </a:p>
        </p:txBody>
      </p:sp>
      <p:pic>
        <p:nvPicPr>
          <p:cNvPr id="4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9967" y="142853"/>
            <a:ext cx="1214414" cy="143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188640"/>
            <a:ext cx="9144000" cy="563563"/>
          </a:xfrm>
        </p:spPr>
        <p:txBody>
          <a:bodyPr/>
          <a:lstStyle/>
          <a:p>
            <a:r>
              <a:rPr lang="ru-RU" sz="18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Золотая формула</a:t>
            </a:r>
            <a:endParaRPr lang="ru-RU" sz="1800" cap="all" dirty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90699"/>
            <a:ext cx="8305800" cy="213830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СЕМЬЯ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+</a:t>
            </a:r>
            <a:b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ШКОЛА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A50021"/>
                </a:solidFill>
                <a:latin typeface="Georgia" panose="02040502050405020303" pitchFamily="18" charset="0"/>
              </a:rPr>
              <a:t>(партнеры)</a:t>
            </a:r>
            <a:endParaRPr lang="ru-RU" b="1" dirty="0">
              <a:solidFill>
                <a:srgbClr val="A50021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0" y="4725144"/>
            <a:ext cx="86888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«Успех каждого ребенка»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«Поддержка семей, имеющих детей»</a:t>
            </a:r>
            <a:endParaRPr lang="ru-RU" b="1" kern="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915816" y="3645024"/>
            <a:ext cx="2952328" cy="918102"/>
          </a:xfrm>
          <a:prstGeom prst="down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Нина Александровна\Desktop\эмблем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45" y="61822"/>
            <a:ext cx="1139029" cy="1066859"/>
          </a:xfrm>
          <a:prstGeom prst="rect">
            <a:avLst/>
          </a:prstGeom>
          <a:noFill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0"/>
            <a:ext cx="1084932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15716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285874" y="-7936"/>
            <a:ext cx="7500967" cy="1490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7030A0"/>
                </a:solidFill>
                <a:ea typeface="Microsoft YaHei" charset="0"/>
                <a:cs typeface="Microsoft YaHei" charset="0"/>
              </a:rPr>
              <a:t/>
            </a:r>
            <a:br>
              <a:rPr lang="ru-RU" b="1" dirty="0">
                <a:solidFill>
                  <a:srgbClr val="7030A0"/>
                </a:solidFill>
                <a:ea typeface="Microsoft YaHei" charset="0"/>
                <a:cs typeface="Microsoft YaHei" charset="0"/>
              </a:rPr>
            </a:br>
            <a:r>
              <a:rPr lang="ru-RU" b="1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ea typeface="+mj-ea"/>
                <a:cs typeface="Times New Roman" pitchFamily="18" charset="0"/>
              </a:rPr>
              <a:t>Культурно - Образовательное пространство </a:t>
            </a:r>
            <a:br>
              <a:rPr lang="ru-RU" b="1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ea typeface="+mj-ea"/>
                <a:cs typeface="Times New Roman" pitchFamily="18" charset="0"/>
              </a:rPr>
            </a:br>
            <a:r>
              <a:rPr lang="ru-RU" b="1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ea typeface="+mj-ea"/>
                <a:cs typeface="Times New Roman" pitchFamily="18" charset="0"/>
              </a:rPr>
              <a:t>МОУ «Гимназия иностранных языков» 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 dirty="0">
                <a:solidFill>
                  <a:srgbClr val="7030A0"/>
                </a:solidFill>
                <a:ea typeface="Microsoft YaHei" charset="0"/>
                <a:cs typeface="Microsoft YaHei" charset="0"/>
              </a:rPr>
              <a:t/>
            </a:r>
            <a:br>
              <a:rPr lang="ru-RU" b="1" i="1" dirty="0">
                <a:solidFill>
                  <a:srgbClr val="7030A0"/>
                </a:solidFill>
                <a:ea typeface="Microsoft YaHei" charset="0"/>
                <a:cs typeface="Microsoft YaHei" charset="0"/>
              </a:rPr>
            </a:br>
            <a:endParaRPr lang="ru-RU" b="1" i="1" dirty="0">
              <a:solidFill>
                <a:srgbClr val="7030A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500063" y="2000250"/>
            <a:ext cx="8001000" cy="3714750"/>
          </a:xfrm>
          <a:prstGeom prst="roundRect">
            <a:avLst>
              <a:gd name="adj" fmla="val 50000"/>
            </a:avLst>
          </a:prstGeom>
          <a:solidFill>
            <a:srgbClr val="99C1E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H="1">
            <a:off x="2722563" y="4627563"/>
            <a:ext cx="4078287" cy="9525"/>
          </a:xfrm>
          <a:prstGeom prst="line">
            <a:avLst/>
          </a:prstGeom>
          <a:noFill/>
          <a:ln w="76320">
            <a:solidFill>
              <a:srgbClr val="BBEAA8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263775" y="3187700"/>
            <a:ext cx="4075113" cy="9525"/>
          </a:xfrm>
          <a:prstGeom prst="line">
            <a:avLst/>
          </a:prstGeom>
          <a:noFill/>
          <a:ln w="76320">
            <a:solidFill>
              <a:srgbClr val="BBEAA8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6108700" y="3197225"/>
            <a:ext cx="1423988" cy="1423988"/>
          </a:xfrm>
          <a:prstGeom prst="ellipse">
            <a:avLst/>
          </a:prstGeom>
          <a:gradFill rotWithShape="0">
            <a:gsLst>
              <a:gs pos="0">
                <a:srgbClr val="AAD955"/>
              </a:gs>
              <a:gs pos="100000">
                <a:srgbClr val="D6EDAC"/>
              </a:gs>
            </a:gsLst>
            <a:path path="shape">
              <a:fillToRect l="50000" t="50000" r="50000" b="50000"/>
            </a:path>
          </a:gradFill>
          <a:ln w="95400">
            <a:solidFill>
              <a:srgbClr val="BBEAA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1612900" y="3197225"/>
            <a:ext cx="1423988" cy="1423988"/>
          </a:xfrm>
          <a:prstGeom prst="ellipse">
            <a:avLst/>
          </a:prstGeom>
          <a:gradFill rotWithShape="0">
            <a:gsLst>
              <a:gs pos="0">
                <a:srgbClr val="92BCE2"/>
              </a:gs>
              <a:gs pos="100000">
                <a:srgbClr val="DBE9F5"/>
              </a:gs>
            </a:gsLst>
            <a:path path="shape">
              <a:fillToRect l="50000" t="50000" r="50000" b="50000"/>
            </a:path>
          </a:gradFill>
          <a:ln w="95400">
            <a:solidFill>
              <a:srgbClr val="BBEAA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2690813" y="2506663"/>
            <a:ext cx="1958975" cy="468312"/>
          </a:xfrm>
          <a:prstGeom prst="chevron">
            <a:avLst>
              <a:gd name="adj" fmla="val 43225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4649788" y="2506663"/>
            <a:ext cx="1958975" cy="468312"/>
          </a:xfrm>
          <a:prstGeom prst="chevron">
            <a:avLst>
              <a:gd name="adj" fmla="val 43225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764213" y="2506663"/>
            <a:ext cx="2457450" cy="2763837"/>
            <a:chOff x="3631" y="1579"/>
            <a:chExt cx="1548" cy="1741"/>
          </a:xfrm>
        </p:grpSpPr>
        <p:sp>
          <p:nvSpPr>
            <p:cNvPr id="14346" name="AutoShape 10"/>
            <p:cNvSpPr>
              <a:spLocks noChangeArrowheads="1"/>
            </p:cNvSpPr>
            <p:nvPr/>
          </p:nvSpPr>
          <p:spPr bwMode="auto">
            <a:xfrm rot="5400000">
              <a:off x="3536" y="1676"/>
              <a:ext cx="1741" cy="1548"/>
            </a:xfrm>
            <a:custGeom>
              <a:avLst/>
              <a:gdLst>
                <a:gd name="T0" fmla="*/ 871 w 21600"/>
                <a:gd name="T1" fmla="*/ 0 h 21600"/>
                <a:gd name="T2" fmla="*/ 150 w 21600"/>
                <a:gd name="T3" fmla="*/ 818 h 21600"/>
                <a:gd name="T4" fmla="*/ 871 w 21600"/>
                <a:gd name="T5" fmla="*/ 264 h 21600"/>
                <a:gd name="T6" fmla="*/ 1592 w 21600"/>
                <a:gd name="T7" fmla="*/ 818 h 21600"/>
                <a:gd name="T8" fmla="*/ 0 w 21600"/>
                <a:gd name="T9" fmla="*/ 0 h 21600"/>
                <a:gd name="T10" fmla="*/ 21600 w 21600"/>
                <a:gd name="T11" fmla="*/ 847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695" y="11280"/>
                  </a:moveTo>
                  <a:cubicBezTo>
                    <a:pt x="3684" y="11120"/>
                    <a:pt x="3679" y="10960"/>
                    <a:pt x="3679" y="10800"/>
                  </a:cubicBezTo>
                  <a:cubicBezTo>
                    <a:pt x="3679" y="6867"/>
                    <a:pt x="6867" y="3679"/>
                    <a:pt x="10800" y="3679"/>
                  </a:cubicBezTo>
                  <a:cubicBezTo>
                    <a:pt x="14732" y="3679"/>
                    <a:pt x="17921" y="6867"/>
                    <a:pt x="17921" y="10800"/>
                  </a:cubicBezTo>
                  <a:cubicBezTo>
                    <a:pt x="17921" y="10960"/>
                    <a:pt x="17915" y="11120"/>
                    <a:pt x="17904" y="11280"/>
                  </a:cubicBezTo>
                  <a:lnTo>
                    <a:pt x="21575" y="11529"/>
                  </a:lnTo>
                  <a:cubicBezTo>
                    <a:pt x="21591" y="11286"/>
                    <a:pt x="21600" y="1104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043"/>
                    <a:pt x="8" y="11286"/>
                    <a:pt x="24" y="11529"/>
                  </a:cubicBezTo>
                  <a:close/>
                </a:path>
              </a:pathLst>
            </a:custGeom>
            <a:solidFill>
              <a:srgbClr val="DDEAF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7" name="AutoShape 11"/>
            <p:cNvSpPr>
              <a:spLocks noChangeArrowheads="1"/>
            </p:cNvSpPr>
            <p:nvPr/>
          </p:nvSpPr>
          <p:spPr bwMode="auto">
            <a:xfrm>
              <a:off x="4163" y="1580"/>
              <a:ext cx="410" cy="294"/>
            </a:xfrm>
            <a:prstGeom prst="chevron">
              <a:avLst>
                <a:gd name="adj" fmla="val 44787"/>
              </a:avLst>
            </a:prstGeom>
            <a:solidFill>
              <a:srgbClr val="BBEAA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8" name="AutoShape 12"/>
            <p:cNvSpPr>
              <a:spLocks noChangeArrowheads="1"/>
            </p:cNvSpPr>
            <p:nvPr/>
          </p:nvSpPr>
          <p:spPr bwMode="auto">
            <a:xfrm rot="10800000">
              <a:off x="4182" y="3024"/>
              <a:ext cx="313" cy="294"/>
            </a:xfrm>
            <a:prstGeom prst="chevron">
              <a:avLst>
                <a:gd name="adj" fmla="val 44078"/>
              </a:avLst>
            </a:prstGeom>
            <a:solidFill>
              <a:srgbClr val="BBEAA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9" name="AutoShape 13"/>
          <p:cNvSpPr>
            <a:spLocks noChangeArrowheads="1"/>
          </p:cNvSpPr>
          <p:nvPr/>
        </p:nvSpPr>
        <p:spPr bwMode="auto">
          <a:xfrm flipH="1">
            <a:off x="2792413" y="4802188"/>
            <a:ext cx="3889375" cy="468312"/>
          </a:xfrm>
          <a:prstGeom prst="chevron">
            <a:avLst>
              <a:gd name="adj" fmla="val 47562"/>
            </a:avLst>
          </a:prstGeom>
          <a:solidFill>
            <a:srgbClr val="BDEAA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923925" y="2509838"/>
            <a:ext cx="2457450" cy="2765425"/>
            <a:chOff x="582" y="1581"/>
            <a:chExt cx="1548" cy="1742"/>
          </a:xfrm>
        </p:grpSpPr>
        <p:sp>
          <p:nvSpPr>
            <p:cNvPr id="14351" name="AutoShape 15"/>
            <p:cNvSpPr>
              <a:spLocks noChangeArrowheads="1"/>
            </p:cNvSpPr>
            <p:nvPr/>
          </p:nvSpPr>
          <p:spPr bwMode="auto">
            <a:xfrm rot="16200000" flipH="1">
              <a:off x="487" y="1678"/>
              <a:ext cx="1742" cy="1548"/>
            </a:xfrm>
            <a:custGeom>
              <a:avLst/>
              <a:gdLst>
                <a:gd name="T0" fmla="*/ 871 w 21600"/>
                <a:gd name="T1" fmla="*/ 0 h 21600"/>
                <a:gd name="T2" fmla="*/ 152 w 21600"/>
                <a:gd name="T3" fmla="*/ 853 h 21600"/>
                <a:gd name="T4" fmla="*/ 871 w 21600"/>
                <a:gd name="T5" fmla="*/ 261 h 21600"/>
                <a:gd name="T6" fmla="*/ 1590 w 21600"/>
                <a:gd name="T7" fmla="*/ 853 h 21600"/>
                <a:gd name="T8" fmla="*/ 0 w 21600"/>
                <a:gd name="T9" fmla="*/ 0 h 21600"/>
                <a:gd name="T10" fmla="*/ 21600 w 21600"/>
                <a:gd name="T11" fmla="*/ 912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695" y="11670"/>
                  </a:moveTo>
                  <a:cubicBezTo>
                    <a:pt x="3659" y="11382"/>
                    <a:pt x="3642" y="11091"/>
                    <a:pt x="3642" y="10800"/>
                  </a:cubicBezTo>
                  <a:cubicBezTo>
                    <a:pt x="3642" y="6846"/>
                    <a:pt x="6846" y="3642"/>
                    <a:pt x="10800" y="3642"/>
                  </a:cubicBezTo>
                  <a:cubicBezTo>
                    <a:pt x="14753" y="3642"/>
                    <a:pt x="17958" y="6846"/>
                    <a:pt x="17958" y="10800"/>
                  </a:cubicBezTo>
                  <a:cubicBezTo>
                    <a:pt x="17958" y="11091"/>
                    <a:pt x="17940" y="11382"/>
                    <a:pt x="17904" y="11670"/>
                  </a:cubicBezTo>
                  <a:lnTo>
                    <a:pt x="21519" y="12114"/>
                  </a:lnTo>
                  <a:cubicBezTo>
                    <a:pt x="21573" y="11678"/>
                    <a:pt x="21600" y="112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239"/>
                    <a:pt x="26" y="11678"/>
                    <a:pt x="80" y="12114"/>
                  </a:cubicBezTo>
                  <a:close/>
                </a:path>
              </a:pathLst>
            </a:custGeom>
            <a:solidFill>
              <a:srgbClr val="6995C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2" name="AutoShape 16"/>
            <p:cNvSpPr>
              <a:spLocks noChangeArrowheads="1"/>
            </p:cNvSpPr>
            <p:nvPr/>
          </p:nvSpPr>
          <p:spPr bwMode="auto">
            <a:xfrm>
              <a:off x="1286" y="1581"/>
              <a:ext cx="410" cy="294"/>
            </a:xfrm>
            <a:prstGeom prst="chevron">
              <a:avLst>
                <a:gd name="adj" fmla="val 44787"/>
              </a:avLst>
            </a:prstGeom>
            <a:solidFill>
              <a:srgbClr val="BBEAA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3" name="AutoShape 17"/>
            <p:cNvSpPr>
              <a:spLocks noChangeArrowheads="1"/>
            </p:cNvSpPr>
            <p:nvPr/>
          </p:nvSpPr>
          <p:spPr bwMode="auto">
            <a:xfrm rot="10800000">
              <a:off x="1275" y="3030"/>
              <a:ext cx="498" cy="294"/>
            </a:xfrm>
            <a:prstGeom prst="chevron">
              <a:avLst>
                <a:gd name="adj" fmla="val 46848"/>
              </a:avLst>
            </a:prstGeom>
            <a:solidFill>
              <a:srgbClr val="BBEAA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2722563" y="4857750"/>
            <a:ext cx="395922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070C0"/>
                </a:solidFill>
                <a:ea typeface="Microsoft YaHei" charset="0"/>
                <a:cs typeface="Microsoft YaHei" charset="0"/>
              </a:rPr>
              <a:t>Партнерство, сотрудничество </a:t>
            </a:r>
            <a:endParaRPr lang="ru-RU" b="1" dirty="0">
              <a:solidFill>
                <a:srgbClr val="0070C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3036888" y="2552700"/>
            <a:ext cx="12731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A90B4F"/>
                </a:solidFill>
                <a:ea typeface="Microsoft YaHei" charset="0"/>
                <a:cs typeface="Microsoft YaHei" charset="0"/>
              </a:rPr>
              <a:t>учебная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4786313" y="2552700"/>
            <a:ext cx="17145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A90B4F"/>
                </a:solidFill>
                <a:ea typeface="Microsoft YaHei" charset="0"/>
                <a:cs typeface="Microsoft YaHei" charset="0"/>
              </a:rPr>
              <a:t>внеурочная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643063" y="3643313"/>
            <a:ext cx="1423987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rgbClr val="7030A0"/>
                </a:solidFill>
                <a:ea typeface="Microsoft YaHei" charset="0"/>
                <a:cs typeface="Microsoft YaHei" charset="0"/>
              </a:rPr>
              <a:t>педагоги</a:t>
            </a:r>
            <a:endParaRPr lang="ru-RU" sz="2000" b="1" dirty="0">
              <a:solidFill>
                <a:srgbClr val="7030A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6105525" y="3571875"/>
            <a:ext cx="142398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7030A0"/>
                </a:solidFill>
                <a:ea typeface="Microsoft YaHei" charset="0"/>
                <a:cs typeface="Microsoft YaHei" charset="0"/>
              </a:rPr>
              <a:t>родители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3163888" y="3581400"/>
            <a:ext cx="28194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icrosoft YaHei" charset="0"/>
                <a:cs typeface="Microsoft YaHei" charset="0"/>
              </a:rPr>
              <a:t>центр кристаллизации</a:t>
            </a:r>
            <a:endParaRPr lang="ru-RU" sz="2000" b="1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ea typeface="Microsoft YaHei" charset="0"/>
              <a:cs typeface="Microsoft YaHei" charset="0"/>
            </a:endParaRPr>
          </a:p>
        </p:txBody>
      </p:sp>
      <p:pic>
        <p:nvPicPr>
          <p:cNvPr id="14360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60" cy="1693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7000892" y="6500810"/>
            <a:ext cx="2143108" cy="357190"/>
          </a:xfrm>
          <a:prstGeom prst="rect">
            <a:avLst/>
          </a:prstGeom>
          <a:solidFill>
            <a:srgbClr val="FFA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25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41" grpId="0" animBg="1"/>
      <p:bldP spid="14342" grpId="0" animBg="1"/>
      <p:bldP spid="14343" grpId="0" animBg="1"/>
      <p:bldP spid="14344" grpId="0" animBg="1"/>
      <p:bldP spid="14349" grpId="0" animBg="1"/>
      <p:bldP spid="14354" grpId="0"/>
      <p:bldP spid="14355" grpId="0"/>
      <p:bldP spid="14356" grpId="0"/>
      <p:bldP spid="14357" grpId="0"/>
      <p:bldP spid="14358" grpId="0"/>
      <p:bldP spid="143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188913"/>
            <a:ext cx="6934200" cy="576262"/>
          </a:xfrm>
        </p:spPr>
        <p:txBody>
          <a:bodyPr/>
          <a:lstStyle/>
          <a:p>
            <a:r>
              <a:rPr lang="ru-RU" sz="2400" kern="12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Личностные результаты</a:t>
            </a:r>
            <a:endParaRPr lang="en-US" sz="2400" kern="1200" cap="all" dirty="0" smtClean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051050" y="3213100"/>
            <a:ext cx="4905375" cy="2425700"/>
            <a:chOff x="995" y="1472"/>
            <a:chExt cx="3785" cy="1872"/>
          </a:xfrm>
        </p:grpSpPr>
        <p:sp>
          <p:nvSpPr>
            <p:cNvPr id="16402" name="AutoShape 4"/>
            <p:cNvSpPr>
              <a:spLocks noChangeArrowheads="1"/>
            </p:cNvSpPr>
            <p:nvPr/>
          </p:nvSpPr>
          <p:spPr bwMode="gray">
            <a:xfrm>
              <a:off x="995" y="1588"/>
              <a:ext cx="3785" cy="1756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2 w 21600"/>
                <a:gd name="T9" fmla="*/ 0 h 21600"/>
                <a:gd name="T10" fmla="*/ 3 w 21600"/>
                <a:gd name="T11" fmla="*/ 0 h 21600"/>
                <a:gd name="T12" fmla="*/ 4 w 21600"/>
                <a:gd name="T13" fmla="*/ 0 h 21600"/>
                <a:gd name="T14" fmla="*/ 3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61 h 21600"/>
                <a:gd name="T26" fmla="*/ 18438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B3B3B"/>
                </a:gs>
                <a:gs pos="50000">
                  <a:srgbClr val="808080"/>
                </a:gs>
                <a:gs pos="100000">
                  <a:srgbClr val="3B3B3B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1" name="AutoShape 5"/>
            <p:cNvSpPr>
              <a:spLocks noChangeArrowheads="1"/>
            </p:cNvSpPr>
            <p:nvPr/>
          </p:nvSpPr>
          <p:spPr bwMode="gray">
            <a:xfrm>
              <a:off x="995" y="1478"/>
              <a:ext cx="3785" cy="1756"/>
            </a:xfrm>
            <a:custGeom>
              <a:avLst/>
              <a:gdLst>
                <a:gd name="G0" fmla="+- 3013 0 0"/>
                <a:gd name="G1" fmla="+- 21600 0 3013"/>
                <a:gd name="G2" fmla="+- 21600 0 301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6404" name="Line 6"/>
            <p:cNvSpPr>
              <a:spLocks noChangeShapeType="1"/>
            </p:cNvSpPr>
            <p:nvPr/>
          </p:nvSpPr>
          <p:spPr bwMode="gray">
            <a:xfrm flipV="1">
              <a:off x="2872" y="1472"/>
              <a:ext cx="0" cy="35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5" name="Line 7"/>
            <p:cNvSpPr>
              <a:spLocks noChangeShapeType="1"/>
            </p:cNvSpPr>
            <p:nvPr/>
          </p:nvSpPr>
          <p:spPr bwMode="gray">
            <a:xfrm>
              <a:off x="1793" y="1974"/>
              <a:ext cx="0" cy="11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6" name="Line 8"/>
            <p:cNvSpPr>
              <a:spLocks noChangeShapeType="1"/>
            </p:cNvSpPr>
            <p:nvPr/>
          </p:nvSpPr>
          <p:spPr bwMode="gray">
            <a:xfrm>
              <a:off x="3951" y="1959"/>
              <a:ext cx="0" cy="12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7" name="Line 9"/>
            <p:cNvSpPr>
              <a:spLocks noChangeShapeType="1"/>
            </p:cNvSpPr>
            <p:nvPr/>
          </p:nvSpPr>
          <p:spPr bwMode="gray">
            <a:xfrm flipV="1">
              <a:off x="3951" y="1794"/>
              <a:ext cx="384" cy="16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8" name="Line 10"/>
            <p:cNvSpPr>
              <a:spLocks noChangeShapeType="1"/>
            </p:cNvSpPr>
            <p:nvPr/>
          </p:nvSpPr>
          <p:spPr bwMode="gray">
            <a:xfrm flipH="1" flipV="1">
              <a:off x="1413" y="1801"/>
              <a:ext cx="378" cy="1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9" name="Line 11"/>
            <p:cNvSpPr>
              <a:spLocks noChangeShapeType="1"/>
            </p:cNvSpPr>
            <p:nvPr/>
          </p:nvSpPr>
          <p:spPr bwMode="gray">
            <a:xfrm flipH="1">
              <a:off x="1856" y="2884"/>
              <a:ext cx="291" cy="2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0" name="Line 12"/>
            <p:cNvSpPr>
              <a:spLocks noChangeShapeType="1"/>
            </p:cNvSpPr>
            <p:nvPr/>
          </p:nvSpPr>
          <p:spPr bwMode="gray">
            <a:xfrm>
              <a:off x="3752" y="2843"/>
              <a:ext cx="365" cy="1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1" name="Line 13"/>
            <p:cNvSpPr>
              <a:spLocks noChangeShapeType="1"/>
            </p:cNvSpPr>
            <p:nvPr/>
          </p:nvSpPr>
          <p:spPr bwMode="gray">
            <a:xfrm flipH="1">
              <a:off x="1850" y="3090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2" name="Line 14"/>
            <p:cNvSpPr>
              <a:spLocks noChangeShapeType="1"/>
            </p:cNvSpPr>
            <p:nvPr/>
          </p:nvSpPr>
          <p:spPr bwMode="gray">
            <a:xfrm flipH="1">
              <a:off x="4112" y="3022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591" name="Line 15"/>
          <p:cNvSpPr>
            <a:spLocks noChangeShapeType="1"/>
          </p:cNvSpPr>
          <p:nvPr/>
        </p:nvSpPr>
        <p:spPr bwMode="black">
          <a:xfrm>
            <a:off x="3714750" y="2928938"/>
            <a:ext cx="0" cy="43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black">
          <a:xfrm>
            <a:off x="5929313" y="2928938"/>
            <a:ext cx="0" cy="48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black">
          <a:xfrm flipV="1">
            <a:off x="4572000" y="5357813"/>
            <a:ext cx="0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gray">
          <a:xfrm flipH="1" flipV="1">
            <a:off x="6572250" y="421481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gray">
          <a:xfrm flipV="1">
            <a:off x="1928813" y="44291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black">
          <a:xfrm>
            <a:off x="2051050" y="2420938"/>
            <a:ext cx="25923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самому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себе</a:t>
            </a:r>
            <a:endParaRPr lang="en-US" sz="2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black">
          <a:xfrm>
            <a:off x="5357813" y="2071688"/>
            <a:ext cx="22479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к другим  участникам образовательного  процесса</a:t>
            </a:r>
            <a:endParaRPr lang="en-US" sz="2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black">
          <a:xfrm>
            <a:off x="6659563" y="3857625"/>
            <a:ext cx="26654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к самому  образовательному  процессу</a:t>
            </a:r>
            <a:endParaRPr lang="en-US" sz="20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black">
          <a:xfrm>
            <a:off x="3071813" y="5805488"/>
            <a:ext cx="2741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ко всему  укладу школьной жизни </a:t>
            </a:r>
            <a:endParaRPr lang="en-US" sz="20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black">
          <a:xfrm>
            <a:off x="-323850" y="3644900"/>
            <a:ext cx="2735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результатам образовательного процесса</a:t>
            </a:r>
            <a:endParaRPr lang="en-US" sz="2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black">
          <a:xfrm>
            <a:off x="3643313" y="4000500"/>
            <a:ext cx="1736725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CC0066"/>
                </a:solidFill>
                <a:cs typeface="Arial" charset="0"/>
              </a:rPr>
              <a:t>Система ценностных отношений</a:t>
            </a:r>
            <a:endParaRPr lang="en-US" sz="1800" b="1">
              <a:solidFill>
                <a:srgbClr val="CC0066"/>
              </a:solidFill>
              <a:cs typeface="Arial" charset="0"/>
            </a:endParaRPr>
          </a:p>
        </p:txBody>
      </p:sp>
      <p:sp>
        <p:nvSpPr>
          <p:cNvPr id="24602" name="AutoShape 26"/>
          <p:cNvSpPr>
            <a:spLocks noChangeArrowheads="1"/>
          </p:cNvSpPr>
          <p:nvPr/>
        </p:nvSpPr>
        <p:spPr bwMode="gray">
          <a:xfrm>
            <a:off x="3286125" y="3786188"/>
            <a:ext cx="2339975" cy="663575"/>
          </a:xfrm>
          <a:custGeom>
            <a:avLst/>
            <a:gdLst>
              <a:gd name="G0" fmla="+- 13742 0 0"/>
              <a:gd name="G1" fmla="+- -11677937 0 0"/>
              <a:gd name="G2" fmla="+- 13742 0 -11677937"/>
              <a:gd name="G3" fmla="+- 10800 0 0"/>
              <a:gd name="G4" fmla="+- 0 0 1374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470 0 0"/>
              <a:gd name="G9" fmla="+- 0 0 -11677937"/>
              <a:gd name="G10" fmla="+- 8470 0 2700"/>
              <a:gd name="G11" fmla="cos G10 13742"/>
              <a:gd name="G12" fmla="sin G10 13742"/>
              <a:gd name="G13" fmla="cos 13500 13742"/>
              <a:gd name="G14" fmla="sin 13500 13742"/>
              <a:gd name="G15" fmla="+- G11 10800 0"/>
              <a:gd name="G16" fmla="+- G12 10800 0"/>
              <a:gd name="G17" fmla="+- G13 10800 0"/>
              <a:gd name="G18" fmla="+- G14 10800 0"/>
              <a:gd name="G19" fmla="*/ 8470 1 2"/>
              <a:gd name="G20" fmla="+- G19 5400 0"/>
              <a:gd name="G21" fmla="cos G20 13742"/>
              <a:gd name="G22" fmla="sin G20 13742"/>
              <a:gd name="G23" fmla="+- G21 10800 0"/>
              <a:gd name="G24" fmla="+- G12 G23 G22"/>
              <a:gd name="G25" fmla="+- G22 G23 G11"/>
              <a:gd name="G26" fmla="cos 10800 13742"/>
              <a:gd name="G27" fmla="sin 10800 13742"/>
              <a:gd name="G28" fmla="cos 8470 13742"/>
              <a:gd name="G29" fmla="sin 8470 1374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77937"/>
              <a:gd name="G36" fmla="sin G34 -11677937"/>
              <a:gd name="G37" fmla="+/ -11677937 1374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470 G39"/>
              <a:gd name="G43" fmla="sin 847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90 w 21600"/>
              <a:gd name="T5" fmla="*/ 1 h 21600"/>
              <a:gd name="T6" fmla="*/ 1169 w 21600"/>
              <a:gd name="T7" fmla="*/ 10495 h 21600"/>
              <a:gd name="T8" fmla="*/ 10949 w 21600"/>
              <a:gd name="T9" fmla="*/ 2331 h 21600"/>
              <a:gd name="T10" fmla="*/ 24299 w 21600"/>
              <a:gd name="T11" fmla="*/ 10849 h 21600"/>
              <a:gd name="T12" fmla="*/ 20420 w 21600"/>
              <a:gd name="T13" fmla="*/ 14700 h 21600"/>
              <a:gd name="T14" fmla="*/ 16569 w 21600"/>
              <a:gd name="T15" fmla="*/ 1082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269" y="10830"/>
                </a:moveTo>
                <a:cubicBezTo>
                  <a:pt x="19269" y="10820"/>
                  <a:pt x="19270" y="10810"/>
                  <a:pt x="19270" y="10800"/>
                </a:cubicBezTo>
                <a:cubicBezTo>
                  <a:pt x="19270" y="6122"/>
                  <a:pt x="15477" y="2330"/>
                  <a:pt x="10800" y="2330"/>
                </a:cubicBezTo>
                <a:cubicBezTo>
                  <a:pt x="6226" y="2329"/>
                  <a:pt x="2478" y="5961"/>
                  <a:pt x="2334" y="10532"/>
                </a:cubicBezTo>
                <a:lnTo>
                  <a:pt x="5" y="10459"/>
                </a:lnTo>
                <a:cubicBezTo>
                  <a:pt x="189" y="4630"/>
                  <a:pt x="496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13"/>
                  <a:pt x="21599" y="10826"/>
                  <a:pt x="21599" y="10839"/>
                </a:cubicBezTo>
                <a:lnTo>
                  <a:pt x="24299" y="10849"/>
                </a:lnTo>
                <a:lnTo>
                  <a:pt x="20420" y="14700"/>
                </a:lnTo>
                <a:lnTo>
                  <a:pt x="16569" y="10821"/>
                </a:lnTo>
                <a:lnTo>
                  <a:pt x="19269" y="1083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451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cs typeface="Arial" charset="0"/>
            </a:endParaRPr>
          </a:p>
        </p:txBody>
      </p:sp>
      <p:sp>
        <p:nvSpPr>
          <p:cNvPr id="24603" name="AutoShape 27"/>
          <p:cNvSpPr>
            <a:spLocks noChangeArrowheads="1"/>
          </p:cNvSpPr>
          <p:nvPr/>
        </p:nvSpPr>
        <p:spPr bwMode="gray">
          <a:xfrm flipH="1" flipV="1">
            <a:off x="3357563" y="4357688"/>
            <a:ext cx="2392362" cy="620712"/>
          </a:xfrm>
          <a:custGeom>
            <a:avLst/>
            <a:gdLst>
              <a:gd name="G0" fmla="+- -14015 0 0"/>
              <a:gd name="G1" fmla="+- -11677937 0 0"/>
              <a:gd name="G2" fmla="+- -14015 0 -11677937"/>
              <a:gd name="G3" fmla="+- 10800 0 0"/>
              <a:gd name="G4" fmla="+- 0 0 -140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574 0 0"/>
              <a:gd name="G9" fmla="+- 0 0 -11677937"/>
              <a:gd name="G10" fmla="+- 8574 0 2700"/>
              <a:gd name="G11" fmla="cos G10 -14015"/>
              <a:gd name="G12" fmla="sin G10 -14015"/>
              <a:gd name="G13" fmla="cos 13500 -14015"/>
              <a:gd name="G14" fmla="sin 13500 -14015"/>
              <a:gd name="G15" fmla="+- G11 10800 0"/>
              <a:gd name="G16" fmla="+- G12 10800 0"/>
              <a:gd name="G17" fmla="+- G13 10800 0"/>
              <a:gd name="G18" fmla="+- G14 10800 0"/>
              <a:gd name="G19" fmla="*/ 8574 1 2"/>
              <a:gd name="G20" fmla="+- G19 5400 0"/>
              <a:gd name="G21" fmla="cos G20 -14015"/>
              <a:gd name="G22" fmla="sin G20 -14015"/>
              <a:gd name="G23" fmla="+- G21 10800 0"/>
              <a:gd name="G24" fmla="+- G12 G23 G22"/>
              <a:gd name="G25" fmla="+- G22 G23 G11"/>
              <a:gd name="G26" fmla="cos 10800 -14015"/>
              <a:gd name="G27" fmla="sin 10800 -14015"/>
              <a:gd name="G28" fmla="cos 8574 -14015"/>
              <a:gd name="G29" fmla="sin 8574 -140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77937"/>
              <a:gd name="G36" fmla="sin G34 -11677937"/>
              <a:gd name="G37" fmla="+/ -11677937 -140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574 G39"/>
              <a:gd name="G43" fmla="sin 857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50 w 21600"/>
              <a:gd name="T5" fmla="*/ 1 h 21600"/>
              <a:gd name="T6" fmla="*/ 1117 w 21600"/>
              <a:gd name="T7" fmla="*/ 10494 h 21600"/>
              <a:gd name="T8" fmla="*/ 10919 w 21600"/>
              <a:gd name="T9" fmla="*/ 2226 h 21600"/>
              <a:gd name="T10" fmla="*/ 24299 w 21600"/>
              <a:gd name="T11" fmla="*/ 10749 h 21600"/>
              <a:gd name="T12" fmla="*/ 20501 w 21600"/>
              <a:gd name="T13" fmla="*/ 14576 h 21600"/>
              <a:gd name="T14" fmla="*/ 16673 w 21600"/>
              <a:gd name="T15" fmla="*/ 1077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373" y="10767"/>
                </a:moveTo>
                <a:cubicBezTo>
                  <a:pt x="19356" y="6045"/>
                  <a:pt x="15522" y="2226"/>
                  <a:pt x="10800" y="2226"/>
                </a:cubicBezTo>
                <a:cubicBezTo>
                  <a:pt x="6170" y="2225"/>
                  <a:pt x="2376" y="5901"/>
                  <a:pt x="2230" y="10529"/>
                </a:cubicBezTo>
                <a:lnTo>
                  <a:pt x="5" y="10459"/>
                </a:lnTo>
                <a:cubicBezTo>
                  <a:pt x="189" y="4630"/>
                  <a:pt x="4968" y="-1"/>
                  <a:pt x="10800" y="0"/>
                </a:cubicBezTo>
                <a:cubicBezTo>
                  <a:pt x="16748" y="0"/>
                  <a:pt x="21577" y="4810"/>
                  <a:pt x="21599" y="10759"/>
                </a:cubicBezTo>
                <a:lnTo>
                  <a:pt x="24299" y="10749"/>
                </a:lnTo>
                <a:lnTo>
                  <a:pt x="20501" y="14576"/>
                </a:lnTo>
                <a:lnTo>
                  <a:pt x="16673" y="10778"/>
                </a:lnTo>
                <a:lnTo>
                  <a:pt x="19373" y="1076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6667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cs typeface="Arial" charset="0"/>
            </a:endParaRPr>
          </a:p>
        </p:txBody>
      </p:sp>
      <p:pic>
        <p:nvPicPr>
          <p:cNvPr id="164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1144587" cy="1357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7000875" y="6500813"/>
            <a:ext cx="2143125" cy="357187"/>
          </a:xfrm>
          <a:prstGeom prst="rect">
            <a:avLst/>
          </a:prstGeom>
          <a:solidFill>
            <a:srgbClr val="FFA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 animBg="1"/>
      <p:bldP spid="24592" grpId="0" animBg="1"/>
      <p:bldP spid="24593" grpId="0" animBg="1"/>
      <p:bldP spid="24594" grpId="0" animBg="1"/>
      <p:bldP spid="24595" grpId="0" animBg="1"/>
      <p:bldP spid="246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-543301"/>
            <a:ext cx="7344816" cy="1339562"/>
          </a:xfrm>
          <a:noFill/>
          <a:ln/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ea typeface="Microsoft YaHei" charset="0"/>
                <a:cs typeface="Microsoft YaHei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ea typeface="Microsoft YaHei" charset="0"/>
                <a:cs typeface="Microsoft YaHei" charset="0"/>
              </a:rPr>
            </a:br>
            <a:r>
              <a:rPr lang="ru-RU" sz="2800" dirty="0" smtClean="0">
                <a:solidFill>
                  <a:srgbClr val="7030A0"/>
                </a:solidFill>
                <a:ea typeface="Microsoft YaHei" charset="0"/>
                <a:cs typeface="Microsoft YaHei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ea typeface="Microsoft YaHei" charset="0"/>
                <a:cs typeface="Microsoft YaHei" charset="0"/>
              </a:rPr>
            </a:br>
            <a:r>
              <a:rPr lang="ru-RU" sz="2800" dirty="0" smtClean="0">
                <a:solidFill>
                  <a:srgbClr val="7030A0"/>
                </a:solidFill>
                <a:ea typeface="Microsoft YaHei" charset="0"/>
                <a:cs typeface="Microsoft YaHei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ea typeface="Microsoft YaHei" charset="0"/>
                <a:cs typeface="Microsoft YaHei" charset="0"/>
              </a:rPr>
            </a:br>
            <a:r>
              <a:rPr lang="ru-RU" sz="2000" kern="1200" cap="all" dirty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Ожидаемые результаты</a:t>
            </a:r>
            <a:r>
              <a:rPr lang="ru-RU" sz="2000" kern="12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/>
            </a:r>
            <a:br>
              <a:rPr lang="ru-RU" sz="2000" kern="12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2000" kern="12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/>
            </a:r>
            <a:br>
              <a:rPr lang="ru-RU" sz="2000" kern="12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</a:br>
            <a:endParaRPr lang="en-US" sz="2000" kern="1200" cap="all" dirty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459840" name="AutoShape 64"/>
          <p:cNvSpPr>
            <a:spLocks noChangeArrowheads="1"/>
          </p:cNvSpPr>
          <p:nvPr/>
        </p:nvSpPr>
        <p:spPr bwMode="gray">
          <a:xfrm rot="39573186">
            <a:off x="4728369" y="2331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9841" name="AutoShape 65"/>
          <p:cNvSpPr>
            <a:spLocks noChangeArrowheads="1"/>
          </p:cNvSpPr>
          <p:nvPr/>
        </p:nvSpPr>
        <p:spPr bwMode="gray">
          <a:xfrm rot="3465783">
            <a:off x="4728370" y="44950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9842" name="AutoShape 66"/>
          <p:cNvSpPr>
            <a:spLocks noChangeArrowheads="1"/>
          </p:cNvSpPr>
          <p:nvPr/>
        </p:nvSpPr>
        <p:spPr bwMode="gray">
          <a:xfrm rot="35969022">
            <a:off x="3287048" y="2341790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9843" name="AutoShape 67"/>
          <p:cNvSpPr>
            <a:spLocks noChangeArrowheads="1"/>
          </p:cNvSpPr>
          <p:nvPr/>
        </p:nvSpPr>
        <p:spPr bwMode="gray">
          <a:xfrm rot="7535209">
            <a:off x="3471069" y="44616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9844" name="AutoShape 68"/>
          <p:cNvSpPr>
            <a:spLocks noChangeArrowheads="1"/>
          </p:cNvSpPr>
          <p:nvPr/>
        </p:nvSpPr>
        <p:spPr bwMode="gray">
          <a:xfrm>
            <a:off x="5500694" y="3429000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9845" name="AutoShape 69"/>
          <p:cNvSpPr>
            <a:spLocks noChangeArrowheads="1"/>
          </p:cNvSpPr>
          <p:nvPr/>
        </p:nvSpPr>
        <p:spPr bwMode="gray">
          <a:xfrm rot="-10800000">
            <a:off x="2714612" y="3429000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9846" name="Oval 70"/>
          <p:cNvSpPr>
            <a:spLocks noChangeArrowheads="1"/>
          </p:cNvSpPr>
          <p:nvPr/>
        </p:nvSpPr>
        <p:spPr bwMode="gray">
          <a:xfrm>
            <a:off x="2643188" y="1690688"/>
            <a:ext cx="3743325" cy="3744912"/>
          </a:xfrm>
          <a:prstGeom prst="ellipse">
            <a:avLst/>
          </a:prstGeom>
          <a:noFill/>
          <a:ln w="38100" algn="ctr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59848" name="Oval 72"/>
          <p:cNvSpPr>
            <a:spLocks noChangeArrowheads="1"/>
          </p:cNvSpPr>
          <p:nvPr/>
        </p:nvSpPr>
        <p:spPr bwMode="gray">
          <a:xfrm>
            <a:off x="3298825" y="4948238"/>
            <a:ext cx="360363" cy="360362"/>
          </a:xfrm>
          <a:prstGeom prst="ellipse">
            <a:avLst/>
          </a:prstGeom>
          <a:gradFill rotWithShape="1">
            <a:gsLst>
              <a:gs pos="0">
                <a:srgbClr val="4DC9B1"/>
              </a:gs>
              <a:gs pos="100000">
                <a:srgbClr val="4DC9B1">
                  <a:gamma/>
                  <a:shade val="7254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9851" name="Text Box 75"/>
          <p:cNvSpPr txBox="1">
            <a:spLocks noChangeArrowheads="1"/>
          </p:cNvSpPr>
          <p:nvPr/>
        </p:nvSpPr>
        <p:spPr bwMode="auto">
          <a:xfrm>
            <a:off x="6027769" y="2917672"/>
            <a:ext cx="315445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Овладение педагогами стратегиями и </a:t>
            </a:r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технологиями диалогического </a:t>
            </a:r>
            <a:r>
              <a:rPr lang="ru-RU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взаимодействия</a:t>
            </a:r>
            <a:endParaRPr lang="en-US" sz="1600" u="sng" dirty="0">
              <a:solidFill>
                <a:srgbClr val="000000"/>
              </a:solidFill>
            </a:endParaRPr>
          </a:p>
        </p:txBody>
      </p:sp>
      <p:sp>
        <p:nvSpPr>
          <p:cNvPr id="459852" name="Text Box 76"/>
          <p:cNvSpPr txBox="1">
            <a:spLocks noChangeArrowheads="1"/>
          </p:cNvSpPr>
          <p:nvPr/>
        </p:nvSpPr>
        <p:spPr bwMode="auto">
          <a:xfrm>
            <a:off x="-46365" y="3128803"/>
            <a:ext cx="279961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крепление </a:t>
            </a:r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партнерских связей с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емьи и школы с </a:t>
            </a:r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внешними субъектами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воспитания муниципалитета </a:t>
            </a:r>
            <a:endParaRPr lang="en-US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853" name="Text Box 77"/>
          <p:cNvSpPr txBox="1">
            <a:spLocks noChangeArrowheads="1"/>
          </p:cNvSpPr>
          <p:nvPr/>
        </p:nvSpPr>
        <p:spPr bwMode="auto">
          <a:xfrm>
            <a:off x="4701890" y="5173643"/>
            <a:ext cx="468052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мотивации </a:t>
            </a:r>
            <a:r>
              <a:rPr lang="ru-RU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школьников, </a:t>
            </a:r>
          </a:p>
          <a:p>
            <a:pPr lvl="0" algn="ctr"/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следствие повышения заинтересованности родителей </a:t>
            </a:r>
            <a:endParaRPr lang="ru-RU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школьной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жизнью ребёнка</a:t>
            </a:r>
          </a:p>
          <a:p>
            <a:pPr algn="l"/>
            <a:endParaRPr lang="en-US" sz="1600" b="1" dirty="0" smtClean="0">
              <a:solidFill>
                <a:srgbClr val="000000"/>
              </a:solidFill>
              <a:ea typeface="Calibri" pitchFamily="32" charset="0"/>
              <a:cs typeface="Calibri" pitchFamily="32" charset="0"/>
            </a:endParaRPr>
          </a:p>
        </p:txBody>
      </p:sp>
      <p:sp>
        <p:nvSpPr>
          <p:cNvPr id="459854" name="Text Box 78"/>
          <p:cNvSpPr txBox="1">
            <a:spLocks noChangeArrowheads="1"/>
          </p:cNvSpPr>
          <p:nvPr/>
        </p:nvSpPr>
        <p:spPr bwMode="auto">
          <a:xfrm>
            <a:off x="-58233" y="1393882"/>
            <a:ext cx="3552543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богащение </a:t>
            </a:r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воспитательной среды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школы за счет актуализации образовательного и воспитательного потенциала семьи</a:t>
            </a:r>
            <a:endParaRPr lang="en-US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855" name="Text Box 79"/>
          <p:cNvSpPr txBox="1">
            <a:spLocks noChangeArrowheads="1"/>
          </p:cNvSpPr>
          <p:nvPr/>
        </p:nvSpPr>
        <p:spPr bwMode="auto">
          <a:xfrm>
            <a:off x="-298105" y="5220061"/>
            <a:ext cx="549534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величение </a:t>
            </a:r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инициативных предложений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 стороны родителей и доли их участия в совместных образовательных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событиях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9857" name="Oval 81"/>
          <p:cNvSpPr>
            <a:spLocks noChangeArrowheads="1"/>
          </p:cNvSpPr>
          <p:nvPr/>
        </p:nvSpPr>
        <p:spPr bwMode="gray">
          <a:xfrm>
            <a:off x="5360988" y="4953000"/>
            <a:ext cx="360362" cy="360363"/>
          </a:xfrm>
          <a:prstGeom prst="ellipse">
            <a:avLst/>
          </a:prstGeom>
          <a:gradFill rotWithShape="1">
            <a:gsLst>
              <a:gs pos="0">
                <a:srgbClr val="CB90EC"/>
              </a:gs>
              <a:gs pos="100000">
                <a:srgbClr val="CB90EC">
                  <a:gamma/>
                  <a:shade val="7254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9860" name="Oval 84"/>
          <p:cNvSpPr>
            <a:spLocks noChangeArrowheads="1"/>
          </p:cNvSpPr>
          <p:nvPr/>
        </p:nvSpPr>
        <p:spPr bwMode="gray">
          <a:xfrm>
            <a:off x="6199188" y="3429000"/>
            <a:ext cx="360362" cy="360363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7254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9863" name="Oval 87"/>
          <p:cNvSpPr>
            <a:spLocks noChangeArrowheads="1"/>
          </p:cNvSpPr>
          <p:nvPr/>
        </p:nvSpPr>
        <p:spPr bwMode="gray">
          <a:xfrm>
            <a:off x="5284788" y="1752600"/>
            <a:ext cx="360362" cy="36036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7254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9866" name="Oval 90"/>
          <p:cNvSpPr>
            <a:spLocks noChangeArrowheads="1"/>
          </p:cNvSpPr>
          <p:nvPr/>
        </p:nvSpPr>
        <p:spPr bwMode="gray">
          <a:xfrm>
            <a:off x="3303588" y="1828800"/>
            <a:ext cx="360362" cy="360363"/>
          </a:xfrm>
          <a:prstGeom prst="ellipse">
            <a:avLst/>
          </a:prstGeom>
          <a:gradFill rotWithShape="1">
            <a:gsLst>
              <a:gs pos="0">
                <a:srgbClr val="EDD947"/>
              </a:gs>
              <a:gs pos="100000">
                <a:srgbClr val="EDD947">
                  <a:gamma/>
                  <a:shade val="7254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59869" name="Oval 93"/>
          <p:cNvSpPr>
            <a:spLocks noChangeArrowheads="1"/>
          </p:cNvSpPr>
          <p:nvPr/>
        </p:nvSpPr>
        <p:spPr bwMode="gray">
          <a:xfrm>
            <a:off x="2428860" y="3429000"/>
            <a:ext cx="360362" cy="360363"/>
          </a:xfrm>
          <a:prstGeom prst="ellipse">
            <a:avLst/>
          </a:prstGeom>
          <a:gradFill rotWithShape="1">
            <a:gsLst>
              <a:gs pos="0">
                <a:srgbClr val="82B820"/>
              </a:gs>
              <a:gs pos="100000">
                <a:srgbClr val="82B820">
                  <a:gamma/>
                  <a:shade val="7254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3143240" y="2285992"/>
            <a:ext cx="2660663" cy="2497148"/>
            <a:chOff x="2238" y="1769"/>
            <a:chExt cx="1361" cy="1361"/>
          </a:xfrm>
        </p:grpSpPr>
        <p:sp>
          <p:nvSpPr>
            <p:cNvPr id="459872" name="Oval 96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42353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42353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59873" name="Oval 97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59874" name="Oval 98"/>
            <p:cNvSpPr>
              <a:spLocks noChangeArrowheads="1"/>
            </p:cNvSpPr>
            <p:nvPr/>
          </p:nvSpPr>
          <p:spPr bwMode="gray">
            <a:xfrm>
              <a:off x="2328" y="1857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59875" name="Oval 99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00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459877" name="Oval 101"/>
              <p:cNvSpPr>
                <a:spLocks noChangeArrowheads="1"/>
              </p:cNvSpPr>
              <p:nvPr/>
            </p:nvSpPr>
            <p:spPr bwMode="auto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9878" name="Oval 102"/>
              <p:cNvSpPr>
                <a:spLocks noChangeArrowheads="1"/>
              </p:cNvSpPr>
              <p:nvPr/>
            </p:nvSpPr>
            <p:spPr bwMode="auto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9879" name="Oval 103"/>
              <p:cNvSpPr>
                <a:spLocks noChangeArrowheads="1"/>
              </p:cNvSpPr>
              <p:nvPr/>
            </p:nvSpPr>
            <p:spPr bwMode="auto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9880" name="Oval 104"/>
              <p:cNvSpPr>
                <a:spLocks noChangeArrowheads="1"/>
              </p:cNvSpPr>
              <p:nvPr/>
            </p:nvSpPr>
            <p:spPr bwMode="auto">
              <a:xfrm>
                <a:off x="4261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59881" name="Text Box 105"/>
            <p:cNvSpPr txBox="1">
              <a:spLocks noChangeArrowheads="1"/>
            </p:cNvSpPr>
            <p:nvPr/>
          </p:nvSpPr>
          <p:spPr bwMode="auto">
            <a:xfrm>
              <a:off x="2405" y="2326"/>
              <a:ext cx="108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партнерство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3" name="Text Box 76"/>
          <p:cNvSpPr txBox="1">
            <a:spLocks noChangeArrowheads="1"/>
          </p:cNvSpPr>
          <p:nvPr/>
        </p:nvSpPr>
        <p:spPr bwMode="auto">
          <a:xfrm>
            <a:off x="5479484" y="1249255"/>
            <a:ext cx="3664516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количества родителей с </a:t>
            </a:r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высокой степенью удовлетворенности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уровнем комфортности образовательной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среды гимназии</a:t>
            </a:r>
            <a:endParaRPr lang="en-US" b="1" i="1" dirty="0">
              <a:solidFill>
                <a:srgbClr val="000000"/>
              </a:solidFill>
            </a:endParaRPr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06" y="44491"/>
            <a:ext cx="1084932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" name="Прямоугольник 34"/>
          <p:cNvSpPr/>
          <p:nvPr/>
        </p:nvSpPr>
        <p:spPr>
          <a:xfrm>
            <a:off x="7000892" y="6500810"/>
            <a:ext cx="2143108" cy="357190"/>
          </a:xfrm>
          <a:prstGeom prst="rect">
            <a:avLst/>
          </a:prstGeom>
          <a:solidFill>
            <a:srgbClr val="FFA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0122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5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5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5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5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45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5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5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45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45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45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45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45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45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9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9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9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9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9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9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9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9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9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5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9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9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840" grpId="0" animBg="1"/>
      <p:bldP spid="459841" grpId="0" animBg="1"/>
      <p:bldP spid="459842" grpId="0" animBg="1"/>
      <p:bldP spid="459843" grpId="0" animBg="1"/>
      <p:bldP spid="459844" grpId="0" animBg="1"/>
      <p:bldP spid="459845" grpId="0" animBg="1"/>
      <p:bldP spid="459846" grpId="0" animBg="1"/>
      <p:bldP spid="459848" grpId="0" animBg="1"/>
      <p:bldP spid="459851" grpId="0"/>
      <p:bldP spid="459853" grpId="0"/>
      <p:bldP spid="459854" grpId="0"/>
      <p:bldP spid="459855" grpId="0"/>
      <p:bldP spid="459857" grpId="0" animBg="1"/>
      <p:bldP spid="459860" grpId="0" animBg="1"/>
      <p:bldP spid="459863" grpId="0" animBg="1"/>
      <p:bldP spid="459866" grpId="0" animBg="1"/>
      <p:bldP spid="459869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36376" y="0"/>
            <a:ext cx="5378824" cy="6858000"/>
          </a:xfrm>
          <a:prstGeom prst="rect">
            <a:avLst/>
          </a:prstGeom>
          <a:gradFill flip="none" rotWithShape="1">
            <a:gsLst>
              <a:gs pos="86000">
                <a:srgbClr val="FFFFFF">
                  <a:alpha val="91000"/>
                </a:srgbClr>
              </a:gs>
              <a:gs pos="14000">
                <a:srgbClr val="FFFFFF">
                  <a:alpha val="91000"/>
                </a:srgbClr>
              </a:gs>
              <a:gs pos="0">
                <a:schemeClr val="accent1">
                  <a:alpha val="0"/>
                  <a:lumMod val="0"/>
                  <a:lumOff val="10000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749" y="-2328"/>
            <a:ext cx="6858000" cy="6858000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3731832" y="537446"/>
            <a:ext cx="2640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A50021"/>
                </a:solidFill>
              </a:rPr>
              <a:t>Сотрудничество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31832" y="2155575"/>
            <a:ext cx="2379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Блокирование!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31832" y="3859292"/>
            <a:ext cx="2379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Агрессия</a:t>
            </a:r>
            <a:endParaRPr lang="ru-RU" sz="2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731832" y="5563009"/>
            <a:ext cx="3216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Доминирование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41232" y="376082"/>
            <a:ext cx="99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rgbClr val="FF6C99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01</a:t>
            </a:r>
            <a:endParaRPr lang="ru-RU" sz="5400" b="1" dirty="0">
              <a:ln/>
              <a:solidFill>
                <a:srgbClr val="FF6C99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41232" y="2017075"/>
            <a:ext cx="99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rgbClr val="FFA529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02</a:t>
            </a:r>
            <a:endParaRPr lang="ru-RU" sz="5400" b="1" dirty="0">
              <a:ln/>
              <a:solidFill>
                <a:srgbClr val="FFA529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41232" y="3720792"/>
            <a:ext cx="99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rgbClr val="B5B5B3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03</a:t>
            </a:r>
            <a:endParaRPr lang="ru-RU" sz="5400" b="1" dirty="0">
              <a:ln/>
              <a:solidFill>
                <a:srgbClr val="B5B5B3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741232" y="5383245"/>
            <a:ext cx="99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rgbClr val="00CCCE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04</a:t>
            </a:r>
            <a:endParaRPr lang="ru-RU" sz="5400" b="1" dirty="0">
              <a:ln/>
              <a:solidFill>
                <a:srgbClr val="00CCCE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750" y="-41347"/>
            <a:ext cx="136525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89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>
          <a:xfrm>
            <a:off x="1571625" y="297455"/>
            <a:ext cx="6143625" cy="70267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27651" name="Picture 4" descr="D:\Гимназия\lal applica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15065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857250" y="2000250"/>
            <a:ext cx="7715250" cy="12144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56021C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2000" b="1" dirty="0" smtClean="0">
                <a:solidFill>
                  <a:srgbClr val="56021C"/>
                </a:solidFill>
                <a:latin typeface="+mj-lt"/>
                <a:ea typeface="+mj-ea"/>
                <a:cs typeface="+mj-cs"/>
              </a:rPr>
              <a:t> целях содействия </a:t>
            </a:r>
            <a:r>
              <a:rPr lang="ru-RU" sz="2000" b="1" dirty="0">
                <a:solidFill>
                  <a:srgbClr val="56021C"/>
                </a:solidFill>
                <a:latin typeface="+mj-lt"/>
                <a:ea typeface="+mj-ea"/>
                <a:cs typeface="+mj-cs"/>
              </a:rPr>
              <a:t>социализации обучающихся в семье, учета индивидуальных и возрастных особенностей обучающихся, культурных и социальных потребностей их семей;</a:t>
            </a:r>
          </a:p>
        </p:txBody>
      </p:sp>
      <p:sp>
        <p:nvSpPr>
          <p:cNvPr id="12" name="Овал 11"/>
          <p:cNvSpPr/>
          <p:nvPr/>
        </p:nvSpPr>
        <p:spPr>
          <a:xfrm>
            <a:off x="1285875" y="4214813"/>
            <a:ext cx="6858000" cy="15716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285750" y="3143250"/>
            <a:ext cx="928688" cy="2214563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656" name="Прямоугольник 13"/>
          <p:cNvSpPr>
            <a:spLocks noChangeArrowheads="1"/>
          </p:cNvSpPr>
          <p:nvPr/>
        </p:nvSpPr>
        <p:spPr bwMode="auto">
          <a:xfrm>
            <a:off x="2328701" y="440046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формирование партнерских отношений с родителями (законными представителями) </a:t>
            </a: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8143875" y="3214688"/>
            <a:ext cx="785813" cy="2143125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768" y="6500810"/>
            <a:ext cx="2000232" cy="357190"/>
          </a:xfrm>
          <a:prstGeom prst="rect">
            <a:avLst/>
          </a:prstGeom>
          <a:solidFill>
            <a:srgbClr val="FFA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gray">
          <a:xfrm>
            <a:off x="1142976" y="21429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8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Основная образовательная программа</a:t>
            </a:r>
            <a:endParaRPr lang="en-US" sz="1800" cap="all" dirty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231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7656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0820"/>
            <a:ext cx="8229600" cy="563563"/>
          </a:xfrm>
        </p:spPr>
        <p:txBody>
          <a:bodyPr/>
          <a:lstStyle/>
          <a:p>
            <a:r>
              <a:rPr lang="ru-RU" sz="1800" kern="1200" cap="all" dirty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Направления работы </a:t>
            </a:r>
            <a:endParaRPr lang="en-US" sz="1800" kern="1200" cap="all" dirty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gray">
          <a:xfrm>
            <a:off x="3095625" y="2257207"/>
            <a:ext cx="4428703" cy="13033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AutoShape 4"/>
          <p:cNvSpPr>
            <a:spLocks noChangeArrowheads="1"/>
          </p:cNvSpPr>
          <p:nvPr/>
        </p:nvSpPr>
        <p:spPr bwMode="gray">
          <a:xfrm>
            <a:off x="2843808" y="3648075"/>
            <a:ext cx="5014317" cy="132715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gray">
          <a:xfrm>
            <a:off x="1999481" y="1730841"/>
            <a:ext cx="2438400" cy="1785938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2">
                  <a:gamma/>
                  <a:shade val="66275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gray">
          <a:xfrm>
            <a:off x="1495425" y="3133725"/>
            <a:ext cx="2438400" cy="1785938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hlink">
                  <a:gamma/>
                  <a:shade val="56078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3560" name="AutoShape 7"/>
          <p:cNvSpPr>
            <a:spLocks noChangeArrowheads="1"/>
          </p:cNvSpPr>
          <p:nvPr/>
        </p:nvSpPr>
        <p:spPr bwMode="gray">
          <a:xfrm>
            <a:off x="2339752" y="5048511"/>
            <a:ext cx="5662612" cy="13160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gray">
          <a:xfrm>
            <a:off x="914400" y="4522788"/>
            <a:ext cx="2438400" cy="1785937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1">
                  <a:gamma/>
                  <a:shade val="5725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3568" name="Text Box 15"/>
          <p:cNvSpPr txBox="1">
            <a:spLocks noChangeArrowheads="1"/>
          </p:cNvSpPr>
          <p:nvPr/>
        </p:nvSpPr>
        <p:spPr bwMode="gray">
          <a:xfrm>
            <a:off x="3357554" y="5143512"/>
            <a:ext cx="4856189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2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овышение </a:t>
            </a:r>
          </a:p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2000" b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психолого</a:t>
            </a:r>
            <a:r>
              <a:rPr lang="ru-RU" sz="2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-педагогических </a:t>
            </a:r>
            <a:r>
              <a:rPr lang="ru-RU" sz="2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знаний  родителей</a:t>
            </a:r>
            <a:endParaRPr lang="en-US" sz="20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3569" name="Text Box 16"/>
          <p:cNvSpPr txBox="1">
            <a:spLocks noChangeArrowheads="1"/>
          </p:cNvSpPr>
          <p:nvPr/>
        </p:nvSpPr>
        <p:spPr bwMode="gray">
          <a:xfrm>
            <a:off x="3779913" y="2257208"/>
            <a:ext cx="396044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2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участие </a:t>
            </a:r>
            <a:r>
              <a:rPr lang="ru-RU" sz="2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родителей 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в </a:t>
            </a:r>
            <a:r>
              <a:rPr lang="ru-RU" sz="2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управлении гимназией</a:t>
            </a:r>
            <a:endParaRPr lang="ru-RU" sz="20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3570" name="Text Box 17"/>
          <p:cNvSpPr txBox="1">
            <a:spLocks noChangeArrowheads="1"/>
          </p:cNvSpPr>
          <p:nvPr/>
        </p:nvSpPr>
        <p:spPr bwMode="gray">
          <a:xfrm>
            <a:off x="2141806" y="3560544"/>
            <a:ext cx="7002194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120650" indent="-120650" algn="ctr">
              <a:spcBef>
                <a:spcPct val="50000"/>
              </a:spcBef>
              <a:buClr>
                <a:srgbClr val="1F3F5F"/>
              </a:buClr>
              <a:defRPr sz="2000" b="1">
                <a:solidFill>
                  <a:srgbClr val="7030A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 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ru-RU" dirty="0"/>
              <a:t>вовлечение родителей в</a:t>
            </a:r>
          </a:p>
          <a:p>
            <a:r>
              <a:rPr lang="ru-RU" dirty="0"/>
              <a:t> образовательный процесс 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06" y="-24"/>
            <a:ext cx="1084932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789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kern="12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Позиции и социальные роли родителей</a:t>
            </a:r>
            <a:endParaRPr lang="en-US" sz="1800" kern="1200" cap="all" dirty="0" smtClean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56457" name="AutoShape 137"/>
          <p:cNvSpPr>
            <a:spLocks noChangeArrowheads="1"/>
          </p:cNvSpPr>
          <p:nvPr/>
        </p:nvSpPr>
        <p:spPr bwMode="gray">
          <a:xfrm>
            <a:off x="629148" y="3086100"/>
            <a:ext cx="4041775" cy="3678237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6458" name="AutoShape 138"/>
          <p:cNvSpPr>
            <a:spLocks noChangeArrowheads="1"/>
          </p:cNvSpPr>
          <p:nvPr/>
        </p:nvSpPr>
        <p:spPr bwMode="ltGray">
          <a:xfrm>
            <a:off x="1147763" y="3438525"/>
            <a:ext cx="2986087" cy="2717800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6459" name="AutoShape 139"/>
          <p:cNvSpPr>
            <a:spLocks noChangeArrowheads="1"/>
          </p:cNvSpPr>
          <p:nvPr/>
        </p:nvSpPr>
        <p:spPr bwMode="gray">
          <a:xfrm>
            <a:off x="1485900" y="3862388"/>
            <a:ext cx="2206625" cy="2006600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6460" name="AutoShape 140"/>
          <p:cNvSpPr>
            <a:spLocks noChangeArrowheads="1"/>
          </p:cNvSpPr>
          <p:nvPr/>
        </p:nvSpPr>
        <p:spPr bwMode="gray">
          <a:xfrm>
            <a:off x="1770063" y="4202113"/>
            <a:ext cx="1592262" cy="1446212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704" name="AutoShape 141"/>
          <p:cNvSpPr>
            <a:spLocks/>
          </p:cNvSpPr>
          <p:nvPr/>
        </p:nvSpPr>
        <p:spPr bwMode="auto">
          <a:xfrm>
            <a:off x="5121275" y="4314080"/>
            <a:ext cx="3565525" cy="577737"/>
          </a:xfrm>
          <a:prstGeom prst="accentCallout2">
            <a:avLst>
              <a:gd name="adj1" fmla="val 21301"/>
              <a:gd name="adj2" fmla="val -2139"/>
              <a:gd name="adj3" fmla="val 21301"/>
              <a:gd name="adj4" fmla="val -9616"/>
              <a:gd name="adj5" fmla="val 104440"/>
              <a:gd name="adj6" fmla="val -56991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  <a:cs typeface="Times New Roman" pitchFamily="18" charset="0"/>
              </a:rPr>
              <a:t>непосредственный воспитатель</a:t>
            </a:r>
          </a:p>
        </p:txBody>
      </p:sp>
      <p:sp>
        <p:nvSpPr>
          <p:cNvPr id="29705" name="AutoShape 142"/>
          <p:cNvSpPr>
            <a:spLocks/>
          </p:cNvSpPr>
          <p:nvPr/>
        </p:nvSpPr>
        <p:spPr bwMode="gray">
          <a:xfrm>
            <a:off x="5009060" y="3503662"/>
            <a:ext cx="3759448" cy="538162"/>
          </a:xfrm>
          <a:prstGeom prst="accentCallout2">
            <a:avLst>
              <a:gd name="adj1" fmla="val 21241"/>
              <a:gd name="adj2" fmla="val -1981"/>
              <a:gd name="adj3" fmla="val 21241"/>
              <a:gd name="adj4" fmla="val -10681"/>
              <a:gd name="adj5" fmla="val 148968"/>
              <a:gd name="adj6" fmla="val -45403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  <a:cs typeface="Times New Roman" pitchFamily="18" charset="0"/>
              </a:rPr>
              <a:t>обладатель и распорядитель ресурсов для воспитания и социализации</a:t>
            </a:r>
          </a:p>
        </p:txBody>
      </p:sp>
      <p:sp>
        <p:nvSpPr>
          <p:cNvPr id="29706" name="AutoShape 143"/>
          <p:cNvSpPr>
            <a:spLocks/>
          </p:cNvSpPr>
          <p:nvPr/>
        </p:nvSpPr>
        <p:spPr bwMode="gray">
          <a:xfrm>
            <a:off x="4290022" y="2407810"/>
            <a:ext cx="4320480" cy="714375"/>
          </a:xfrm>
          <a:prstGeom prst="accentCallout2">
            <a:avLst>
              <a:gd name="adj1" fmla="val 21301"/>
              <a:gd name="adj2" fmla="val -1986"/>
              <a:gd name="adj3" fmla="val 21301"/>
              <a:gd name="adj4" fmla="val -11630"/>
              <a:gd name="adj5" fmla="val 179588"/>
              <a:gd name="adj6" fmla="val -38454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</p:spPr>
        <p:txBody>
          <a:bodyPr anchor="ctr"/>
          <a:lstStyle/>
          <a:p>
            <a:pPr algn="ctr" eaLnBrk="0" hangingPunct="0"/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  <a:cs typeface="Times New Roman" pitchFamily="18" charset="0"/>
              </a:rPr>
              <a:t>эксперт результатов деятельности образовательной организации;</a:t>
            </a:r>
            <a:endParaRPr lang="en-US" b="1" dirty="0">
              <a:solidFill>
                <a:srgbClr val="7030A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29707" name="AutoShape 144"/>
          <p:cNvSpPr>
            <a:spLocks/>
          </p:cNvSpPr>
          <p:nvPr/>
        </p:nvSpPr>
        <p:spPr bwMode="auto">
          <a:xfrm>
            <a:off x="3213894" y="1438796"/>
            <a:ext cx="3814762" cy="1000671"/>
          </a:xfrm>
          <a:prstGeom prst="accentCallout2">
            <a:avLst>
              <a:gd name="adj1" fmla="val 21301"/>
              <a:gd name="adj2" fmla="val -1995"/>
              <a:gd name="adj3" fmla="val 21301"/>
              <a:gd name="adj4" fmla="val -11736"/>
              <a:gd name="adj5" fmla="val 204731"/>
              <a:gd name="adj6" fmla="val -32917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  <a:cs typeface="Times New Roman" pitchFamily="18" charset="0"/>
              </a:rPr>
              <a:t>источник родительского запроса к школе</a:t>
            </a:r>
          </a:p>
        </p:txBody>
      </p:sp>
      <p:sp>
        <p:nvSpPr>
          <p:cNvPr id="56465" name="AutoShape 145"/>
          <p:cNvSpPr>
            <a:spLocks noChangeArrowheads="1"/>
          </p:cNvSpPr>
          <p:nvPr/>
        </p:nvSpPr>
        <p:spPr bwMode="gray">
          <a:xfrm>
            <a:off x="6197600" y="5060950"/>
            <a:ext cx="2032000" cy="768350"/>
          </a:xfrm>
          <a:prstGeom prst="chevron">
            <a:avLst>
              <a:gd name="adj" fmla="val 34539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6466" name="AutoShape 146"/>
          <p:cNvSpPr>
            <a:spLocks noChangeArrowheads="1"/>
          </p:cNvSpPr>
          <p:nvPr/>
        </p:nvSpPr>
        <p:spPr bwMode="ltGray">
          <a:xfrm>
            <a:off x="4373563" y="5056188"/>
            <a:ext cx="2049462" cy="768350"/>
          </a:xfrm>
          <a:prstGeom prst="chevron">
            <a:avLst>
              <a:gd name="adj" fmla="val 35083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6467" name="AutoShape 147"/>
          <p:cNvSpPr>
            <a:spLocks noChangeArrowheads="1"/>
          </p:cNvSpPr>
          <p:nvPr/>
        </p:nvSpPr>
        <p:spPr bwMode="gray">
          <a:xfrm>
            <a:off x="2590800" y="5049838"/>
            <a:ext cx="1997075" cy="768350"/>
          </a:xfrm>
          <a:prstGeom prst="chevron">
            <a:avLst>
              <a:gd name="adj" fmla="val 33308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6468" name="AutoShape 148"/>
          <p:cNvSpPr>
            <a:spLocks noChangeArrowheads="1"/>
          </p:cNvSpPr>
          <p:nvPr/>
        </p:nvSpPr>
        <p:spPr bwMode="gray">
          <a:xfrm>
            <a:off x="736600" y="5049838"/>
            <a:ext cx="2051050" cy="768350"/>
          </a:xfrm>
          <a:prstGeom prst="chevron">
            <a:avLst>
              <a:gd name="adj" fmla="val 334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9712" name="Text Box 149"/>
          <p:cNvSpPr txBox="1">
            <a:spLocks noChangeArrowheads="1"/>
          </p:cNvSpPr>
          <p:nvPr/>
        </p:nvSpPr>
        <p:spPr bwMode="gray">
          <a:xfrm>
            <a:off x="1188940" y="5284788"/>
            <a:ext cx="132279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воспитание</a:t>
            </a:r>
            <a:endParaRPr lang="en-US" sz="1400" b="1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</p:txBody>
      </p:sp>
      <p:pic>
        <p:nvPicPr>
          <p:cNvPr id="20" name="Picture 2" descr="C:\Users\Нина Александровна\Desktop\эмблем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97" y="97312"/>
            <a:ext cx="882023" cy="826138"/>
          </a:xfrm>
          <a:prstGeom prst="rect">
            <a:avLst/>
          </a:prstGeom>
          <a:noFill/>
        </p:spPr>
      </p:pic>
      <p:sp>
        <p:nvSpPr>
          <p:cNvPr id="22" name="Text Box 149"/>
          <p:cNvSpPr txBox="1">
            <a:spLocks noChangeArrowheads="1"/>
          </p:cNvSpPr>
          <p:nvPr/>
        </p:nvSpPr>
        <p:spPr bwMode="gray">
          <a:xfrm>
            <a:off x="3103937" y="5281463"/>
            <a:ext cx="107433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развитие</a:t>
            </a:r>
            <a:endParaRPr lang="en-US" sz="1400" b="1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23" name="Text Box 149"/>
          <p:cNvSpPr txBox="1">
            <a:spLocks noChangeArrowheads="1"/>
          </p:cNvSpPr>
          <p:nvPr/>
        </p:nvSpPr>
        <p:spPr bwMode="gray">
          <a:xfrm>
            <a:off x="6498656" y="5280124"/>
            <a:ext cx="157767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A50021"/>
                </a:solidFill>
                <a:latin typeface="Georgia" pitchFamily="18" charset="0"/>
                <a:cs typeface="Arial" charset="0"/>
              </a:rPr>
              <a:t>социализация</a:t>
            </a:r>
            <a:endParaRPr lang="en-US" sz="1400" b="1" dirty="0">
              <a:solidFill>
                <a:srgbClr val="A50021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24" name="Text Box 149"/>
          <p:cNvSpPr txBox="1">
            <a:spLocks noChangeArrowheads="1"/>
          </p:cNvSpPr>
          <p:nvPr/>
        </p:nvSpPr>
        <p:spPr bwMode="gray">
          <a:xfrm>
            <a:off x="4958044" y="5266468"/>
            <a:ext cx="109356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A50021"/>
                </a:solidFill>
                <a:latin typeface="Georgia" pitchFamily="18" charset="0"/>
                <a:cs typeface="Arial" charset="0"/>
              </a:rPr>
              <a:t>обучение</a:t>
            </a:r>
            <a:endParaRPr lang="en-US" sz="1400" b="1" dirty="0">
              <a:solidFill>
                <a:srgbClr val="A50021"/>
              </a:solidFill>
              <a:latin typeface="Georgia" pitchFamily="18" charset="0"/>
              <a:cs typeface="Arial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0"/>
            <a:ext cx="1084932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82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2275" y="264266"/>
            <a:ext cx="6944624" cy="704872"/>
          </a:xfrm>
          <a:noFill/>
          <a:ln/>
        </p:spPr>
        <p:txBody>
          <a:bodyPr/>
          <a:lstStyle/>
          <a:p>
            <a:r>
              <a:rPr lang="ru-RU" sz="1800" kern="1200" cap="all" dirty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Принципы взаимодействия с семьёй</a:t>
            </a:r>
            <a:endParaRPr lang="en-US" sz="1800" kern="1200" cap="all" dirty="0" smtClean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415747" name="Freeform 3"/>
          <p:cNvSpPr>
            <a:spLocks/>
          </p:cNvSpPr>
          <p:nvPr/>
        </p:nvSpPr>
        <p:spPr bwMode="gray">
          <a:xfrm>
            <a:off x="3721100" y="4429125"/>
            <a:ext cx="2466975" cy="771525"/>
          </a:xfrm>
          <a:custGeom>
            <a:avLst/>
            <a:gdLst/>
            <a:ahLst/>
            <a:cxnLst>
              <a:cxn ang="0">
                <a:pos x="1405" y="102"/>
              </a:cxn>
              <a:cxn ang="0">
                <a:pos x="1540" y="395"/>
              </a:cxn>
              <a:cxn ang="0">
                <a:pos x="1472" y="369"/>
              </a:cxn>
              <a:cxn ang="0">
                <a:pos x="1373" y="403"/>
              </a:cxn>
              <a:cxn ang="0">
                <a:pos x="1274" y="433"/>
              </a:cxn>
              <a:cxn ang="0">
                <a:pos x="1160" y="458"/>
              </a:cxn>
              <a:cxn ang="0">
                <a:pos x="1062" y="472"/>
              </a:cxn>
              <a:cxn ang="0">
                <a:pos x="968" y="479"/>
              </a:cxn>
              <a:cxn ang="0">
                <a:pos x="872" y="479"/>
              </a:cxn>
              <a:cxn ang="0">
                <a:pos x="766" y="468"/>
              </a:cxn>
              <a:cxn ang="0">
                <a:pos x="634" y="439"/>
              </a:cxn>
              <a:cxn ang="0">
                <a:pos x="524" y="407"/>
              </a:cxn>
              <a:cxn ang="0">
                <a:pos x="435" y="373"/>
              </a:cxn>
              <a:cxn ang="0">
                <a:pos x="344" y="326"/>
              </a:cxn>
              <a:cxn ang="0">
                <a:pos x="242" y="256"/>
              </a:cxn>
              <a:cxn ang="0">
                <a:pos x="157" y="186"/>
              </a:cxn>
              <a:cxn ang="0">
                <a:pos x="102" y="132"/>
              </a:cxn>
              <a:cxn ang="0">
                <a:pos x="0" y="0"/>
              </a:cxn>
              <a:cxn ang="0">
                <a:pos x="135" y="124"/>
              </a:cxn>
              <a:cxn ang="0">
                <a:pos x="219" y="186"/>
              </a:cxn>
              <a:cxn ang="0">
                <a:pos x="307" y="231"/>
              </a:cxn>
              <a:cxn ang="0">
                <a:pos x="395" y="267"/>
              </a:cxn>
              <a:cxn ang="0">
                <a:pos x="487" y="293"/>
              </a:cxn>
              <a:cxn ang="0">
                <a:pos x="571" y="309"/>
              </a:cxn>
              <a:cxn ang="0">
                <a:pos x="673" y="318"/>
              </a:cxn>
              <a:cxn ang="0">
                <a:pos x="766" y="318"/>
              </a:cxn>
              <a:cxn ang="0">
                <a:pos x="890" y="311"/>
              </a:cxn>
              <a:cxn ang="0">
                <a:pos x="1000" y="296"/>
              </a:cxn>
              <a:cxn ang="0">
                <a:pos x="1106" y="274"/>
              </a:cxn>
              <a:cxn ang="0">
                <a:pos x="1212" y="245"/>
              </a:cxn>
              <a:cxn ang="0">
                <a:pos x="1318" y="209"/>
              </a:cxn>
              <a:cxn ang="0">
                <a:pos x="1427" y="15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00CC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5748" name="Freeform 4"/>
          <p:cNvSpPr>
            <a:spLocks/>
          </p:cNvSpPr>
          <p:nvPr/>
        </p:nvSpPr>
        <p:spPr bwMode="gray">
          <a:xfrm rot="3600000">
            <a:off x="2543175" y="4173538"/>
            <a:ext cx="2465387" cy="769938"/>
          </a:xfrm>
          <a:custGeom>
            <a:avLst/>
            <a:gdLst/>
            <a:ahLst/>
            <a:cxnLst>
              <a:cxn ang="0">
                <a:pos x="1405" y="102"/>
              </a:cxn>
              <a:cxn ang="0">
                <a:pos x="1540" y="395"/>
              </a:cxn>
              <a:cxn ang="0">
                <a:pos x="1472" y="369"/>
              </a:cxn>
              <a:cxn ang="0">
                <a:pos x="1373" y="403"/>
              </a:cxn>
              <a:cxn ang="0">
                <a:pos x="1274" y="433"/>
              </a:cxn>
              <a:cxn ang="0">
                <a:pos x="1160" y="458"/>
              </a:cxn>
              <a:cxn ang="0">
                <a:pos x="1062" y="472"/>
              </a:cxn>
              <a:cxn ang="0">
                <a:pos x="968" y="479"/>
              </a:cxn>
              <a:cxn ang="0">
                <a:pos x="872" y="479"/>
              </a:cxn>
              <a:cxn ang="0">
                <a:pos x="766" y="468"/>
              </a:cxn>
              <a:cxn ang="0">
                <a:pos x="634" y="439"/>
              </a:cxn>
              <a:cxn ang="0">
                <a:pos x="524" y="407"/>
              </a:cxn>
              <a:cxn ang="0">
                <a:pos x="435" y="373"/>
              </a:cxn>
              <a:cxn ang="0">
                <a:pos x="344" y="326"/>
              </a:cxn>
              <a:cxn ang="0">
                <a:pos x="242" y="256"/>
              </a:cxn>
              <a:cxn ang="0">
                <a:pos x="157" y="186"/>
              </a:cxn>
              <a:cxn ang="0">
                <a:pos x="102" y="132"/>
              </a:cxn>
              <a:cxn ang="0">
                <a:pos x="0" y="0"/>
              </a:cxn>
              <a:cxn ang="0">
                <a:pos x="135" y="124"/>
              </a:cxn>
              <a:cxn ang="0">
                <a:pos x="219" y="186"/>
              </a:cxn>
              <a:cxn ang="0">
                <a:pos x="307" y="231"/>
              </a:cxn>
              <a:cxn ang="0">
                <a:pos x="395" y="267"/>
              </a:cxn>
              <a:cxn ang="0">
                <a:pos x="487" y="293"/>
              </a:cxn>
              <a:cxn ang="0">
                <a:pos x="571" y="309"/>
              </a:cxn>
              <a:cxn ang="0">
                <a:pos x="673" y="318"/>
              </a:cxn>
              <a:cxn ang="0">
                <a:pos x="766" y="318"/>
              </a:cxn>
              <a:cxn ang="0">
                <a:pos x="890" y="311"/>
              </a:cxn>
              <a:cxn ang="0">
                <a:pos x="1000" y="296"/>
              </a:cxn>
              <a:cxn ang="0">
                <a:pos x="1106" y="274"/>
              </a:cxn>
              <a:cxn ang="0">
                <a:pos x="1212" y="245"/>
              </a:cxn>
              <a:cxn ang="0">
                <a:pos x="1318" y="209"/>
              </a:cxn>
              <a:cxn ang="0">
                <a:pos x="1427" y="15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33669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5749" name="Freeform 5"/>
          <p:cNvSpPr>
            <a:spLocks/>
          </p:cNvSpPr>
          <p:nvPr/>
        </p:nvSpPr>
        <p:spPr bwMode="gray">
          <a:xfrm rot="7200000">
            <a:off x="2145906" y="2803863"/>
            <a:ext cx="2465388" cy="769937"/>
          </a:xfrm>
          <a:custGeom>
            <a:avLst/>
            <a:gdLst/>
            <a:ahLst/>
            <a:cxnLst>
              <a:cxn ang="0">
                <a:pos x="1405" y="102"/>
              </a:cxn>
              <a:cxn ang="0">
                <a:pos x="1540" y="395"/>
              </a:cxn>
              <a:cxn ang="0">
                <a:pos x="1472" y="369"/>
              </a:cxn>
              <a:cxn ang="0">
                <a:pos x="1373" y="403"/>
              </a:cxn>
              <a:cxn ang="0">
                <a:pos x="1274" y="433"/>
              </a:cxn>
              <a:cxn ang="0">
                <a:pos x="1160" y="458"/>
              </a:cxn>
              <a:cxn ang="0">
                <a:pos x="1062" y="472"/>
              </a:cxn>
              <a:cxn ang="0">
                <a:pos x="968" y="479"/>
              </a:cxn>
              <a:cxn ang="0">
                <a:pos x="872" y="479"/>
              </a:cxn>
              <a:cxn ang="0">
                <a:pos x="766" y="468"/>
              </a:cxn>
              <a:cxn ang="0">
                <a:pos x="634" y="439"/>
              </a:cxn>
              <a:cxn ang="0">
                <a:pos x="524" y="407"/>
              </a:cxn>
              <a:cxn ang="0">
                <a:pos x="435" y="373"/>
              </a:cxn>
              <a:cxn ang="0">
                <a:pos x="344" y="326"/>
              </a:cxn>
              <a:cxn ang="0">
                <a:pos x="242" y="256"/>
              </a:cxn>
              <a:cxn ang="0">
                <a:pos x="157" y="186"/>
              </a:cxn>
              <a:cxn ang="0">
                <a:pos x="102" y="132"/>
              </a:cxn>
              <a:cxn ang="0">
                <a:pos x="0" y="0"/>
              </a:cxn>
              <a:cxn ang="0">
                <a:pos x="135" y="124"/>
              </a:cxn>
              <a:cxn ang="0">
                <a:pos x="219" y="186"/>
              </a:cxn>
              <a:cxn ang="0">
                <a:pos x="307" y="231"/>
              </a:cxn>
              <a:cxn ang="0">
                <a:pos x="395" y="267"/>
              </a:cxn>
              <a:cxn ang="0">
                <a:pos x="487" y="293"/>
              </a:cxn>
              <a:cxn ang="0">
                <a:pos x="571" y="309"/>
              </a:cxn>
              <a:cxn ang="0">
                <a:pos x="673" y="318"/>
              </a:cxn>
              <a:cxn ang="0">
                <a:pos x="766" y="318"/>
              </a:cxn>
              <a:cxn ang="0">
                <a:pos x="890" y="311"/>
              </a:cxn>
              <a:cxn ang="0">
                <a:pos x="1000" y="296"/>
              </a:cxn>
              <a:cxn ang="0">
                <a:pos x="1106" y="274"/>
              </a:cxn>
              <a:cxn ang="0">
                <a:pos x="1212" y="245"/>
              </a:cxn>
              <a:cxn ang="0">
                <a:pos x="1318" y="209"/>
              </a:cxn>
              <a:cxn ang="0">
                <a:pos x="1427" y="15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0066CC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5750" name="Freeform 6"/>
          <p:cNvSpPr>
            <a:spLocks/>
          </p:cNvSpPr>
          <p:nvPr/>
        </p:nvSpPr>
        <p:spPr bwMode="gray">
          <a:xfrm rot="10800000">
            <a:off x="2838450" y="2000250"/>
            <a:ext cx="2466975" cy="769938"/>
          </a:xfrm>
          <a:custGeom>
            <a:avLst/>
            <a:gdLst/>
            <a:ahLst/>
            <a:cxnLst>
              <a:cxn ang="0">
                <a:pos x="1405" y="102"/>
              </a:cxn>
              <a:cxn ang="0">
                <a:pos x="1540" y="395"/>
              </a:cxn>
              <a:cxn ang="0">
                <a:pos x="1472" y="369"/>
              </a:cxn>
              <a:cxn ang="0">
                <a:pos x="1373" y="403"/>
              </a:cxn>
              <a:cxn ang="0">
                <a:pos x="1274" y="433"/>
              </a:cxn>
              <a:cxn ang="0">
                <a:pos x="1160" y="458"/>
              </a:cxn>
              <a:cxn ang="0">
                <a:pos x="1062" y="472"/>
              </a:cxn>
              <a:cxn ang="0">
                <a:pos x="968" y="479"/>
              </a:cxn>
              <a:cxn ang="0">
                <a:pos x="872" y="479"/>
              </a:cxn>
              <a:cxn ang="0">
                <a:pos x="766" y="468"/>
              </a:cxn>
              <a:cxn ang="0">
                <a:pos x="634" y="439"/>
              </a:cxn>
              <a:cxn ang="0">
                <a:pos x="524" y="407"/>
              </a:cxn>
              <a:cxn ang="0">
                <a:pos x="435" y="373"/>
              </a:cxn>
              <a:cxn ang="0">
                <a:pos x="344" y="326"/>
              </a:cxn>
              <a:cxn ang="0">
                <a:pos x="242" y="256"/>
              </a:cxn>
              <a:cxn ang="0">
                <a:pos x="157" y="186"/>
              </a:cxn>
              <a:cxn ang="0">
                <a:pos x="102" y="132"/>
              </a:cxn>
              <a:cxn ang="0">
                <a:pos x="0" y="0"/>
              </a:cxn>
              <a:cxn ang="0">
                <a:pos x="135" y="124"/>
              </a:cxn>
              <a:cxn ang="0">
                <a:pos x="219" y="186"/>
              </a:cxn>
              <a:cxn ang="0">
                <a:pos x="307" y="231"/>
              </a:cxn>
              <a:cxn ang="0">
                <a:pos x="395" y="267"/>
              </a:cxn>
              <a:cxn ang="0">
                <a:pos x="487" y="293"/>
              </a:cxn>
              <a:cxn ang="0">
                <a:pos x="571" y="309"/>
              </a:cxn>
              <a:cxn ang="0">
                <a:pos x="673" y="318"/>
              </a:cxn>
              <a:cxn ang="0">
                <a:pos x="766" y="318"/>
              </a:cxn>
              <a:cxn ang="0">
                <a:pos x="890" y="311"/>
              </a:cxn>
              <a:cxn ang="0">
                <a:pos x="1000" y="296"/>
              </a:cxn>
              <a:cxn ang="0">
                <a:pos x="1106" y="274"/>
              </a:cxn>
              <a:cxn ang="0">
                <a:pos x="1212" y="245"/>
              </a:cxn>
              <a:cxn ang="0">
                <a:pos x="1318" y="209"/>
              </a:cxn>
              <a:cxn ang="0">
                <a:pos x="1427" y="15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0099CC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5751" name="Freeform 7"/>
          <p:cNvSpPr>
            <a:spLocks/>
          </p:cNvSpPr>
          <p:nvPr/>
        </p:nvSpPr>
        <p:spPr bwMode="gray">
          <a:xfrm rot="14400000">
            <a:off x="4089400" y="2295525"/>
            <a:ext cx="2465388" cy="769938"/>
          </a:xfrm>
          <a:custGeom>
            <a:avLst/>
            <a:gdLst/>
            <a:ahLst/>
            <a:cxnLst>
              <a:cxn ang="0">
                <a:pos x="1405" y="102"/>
              </a:cxn>
              <a:cxn ang="0">
                <a:pos x="1540" y="395"/>
              </a:cxn>
              <a:cxn ang="0">
                <a:pos x="1472" y="369"/>
              </a:cxn>
              <a:cxn ang="0">
                <a:pos x="1373" y="403"/>
              </a:cxn>
              <a:cxn ang="0">
                <a:pos x="1274" y="433"/>
              </a:cxn>
              <a:cxn ang="0">
                <a:pos x="1160" y="458"/>
              </a:cxn>
              <a:cxn ang="0">
                <a:pos x="1062" y="472"/>
              </a:cxn>
              <a:cxn ang="0">
                <a:pos x="968" y="479"/>
              </a:cxn>
              <a:cxn ang="0">
                <a:pos x="872" y="479"/>
              </a:cxn>
              <a:cxn ang="0">
                <a:pos x="766" y="468"/>
              </a:cxn>
              <a:cxn ang="0">
                <a:pos x="634" y="439"/>
              </a:cxn>
              <a:cxn ang="0">
                <a:pos x="524" y="407"/>
              </a:cxn>
              <a:cxn ang="0">
                <a:pos x="435" y="373"/>
              </a:cxn>
              <a:cxn ang="0">
                <a:pos x="344" y="326"/>
              </a:cxn>
              <a:cxn ang="0">
                <a:pos x="242" y="256"/>
              </a:cxn>
              <a:cxn ang="0">
                <a:pos x="157" y="186"/>
              </a:cxn>
              <a:cxn ang="0">
                <a:pos x="102" y="132"/>
              </a:cxn>
              <a:cxn ang="0">
                <a:pos x="0" y="0"/>
              </a:cxn>
              <a:cxn ang="0">
                <a:pos x="135" y="124"/>
              </a:cxn>
              <a:cxn ang="0">
                <a:pos x="219" y="186"/>
              </a:cxn>
              <a:cxn ang="0">
                <a:pos x="307" y="231"/>
              </a:cxn>
              <a:cxn ang="0">
                <a:pos x="395" y="267"/>
              </a:cxn>
              <a:cxn ang="0">
                <a:pos x="487" y="293"/>
              </a:cxn>
              <a:cxn ang="0">
                <a:pos x="571" y="309"/>
              </a:cxn>
              <a:cxn ang="0">
                <a:pos x="673" y="318"/>
              </a:cxn>
              <a:cxn ang="0">
                <a:pos x="766" y="318"/>
              </a:cxn>
              <a:cxn ang="0">
                <a:pos x="890" y="311"/>
              </a:cxn>
              <a:cxn ang="0">
                <a:pos x="1000" y="296"/>
              </a:cxn>
              <a:cxn ang="0">
                <a:pos x="1106" y="274"/>
              </a:cxn>
              <a:cxn ang="0">
                <a:pos x="1212" y="245"/>
              </a:cxn>
              <a:cxn ang="0">
                <a:pos x="1318" y="209"/>
              </a:cxn>
              <a:cxn ang="0">
                <a:pos x="1427" y="15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99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5752" name="Freeform 8"/>
          <p:cNvSpPr>
            <a:spLocks/>
          </p:cNvSpPr>
          <p:nvPr/>
        </p:nvSpPr>
        <p:spPr bwMode="gray">
          <a:xfrm rot="18000000">
            <a:off x="4419600" y="3509963"/>
            <a:ext cx="2466975" cy="771525"/>
          </a:xfrm>
          <a:custGeom>
            <a:avLst/>
            <a:gdLst/>
            <a:ahLst/>
            <a:cxnLst>
              <a:cxn ang="0">
                <a:pos x="1405" y="102"/>
              </a:cxn>
              <a:cxn ang="0">
                <a:pos x="1540" y="395"/>
              </a:cxn>
              <a:cxn ang="0">
                <a:pos x="1472" y="369"/>
              </a:cxn>
              <a:cxn ang="0">
                <a:pos x="1373" y="403"/>
              </a:cxn>
              <a:cxn ang="0">
                <a:pos x="1274" y="433"/>
              </a:cxn>
              <a:cxn ang="0">
                <a:pos x="1160" y="458"/>
              </a:cxn>
              <a:cxn ang="0">
                <a:pos x="1062" y="472"/>
              </a:cxn>
              <a:cxn ang="0">
                <a:pos x="968" y="479"/>
              </a:cxn>
              <a:cxn ang="0">
                <a:pos x="872" y="479"/>
              </a:cxn>
              <a:cxn ang="0">
                <a:pos x="766" y="468"/>
              </a:cxn>
              <a:cxn ang="0">
                <a:pos x="634" y="439"/>
              </a:cxn>
              <a:cxn ang="0">
                <a:pos x="524" y="407"/>
              </a:cxn>
              <a:cxn ang="0">
                <a:pos x="435" y="373"/>
              </a:cxn>
              <a:cxn ang="0">
                <a:pos x="344" y="326"/>
              </a:cxn>
              <a:cxn ang="0">
                <a:pos x="242" y="256"/>
              </a:cxn>
              <a:cxn ang="0">
                <a:pos x="157" y="186"/>
              </a:cxn>
              <a:cxn ang="0">
                <a:pos x="102" y="132"/>
              </a:cxn>
              <a:cxn ang="0">
                <a:pos x="0" y="0"/>
              </a:cxn>
              <a:cxn ang="0">
                <a:pos x="135" y="124"/>
              </a:cxn>
              <a:cxn ang="0">
                <a:pos x="219" y="186"/>
              </a:cxn>
              <a:cxn ang="0">
                <a:pos x="307" y="231"/>
              </a:cxn>
              <a:cxn ang="0">
                <a:pos x="395" y="267"/>
              </a:cxn>
              <a:cxn ang="0">
                <a:pos x="487" y="293"/>
              </a:cxn>
              <a:cxn ang="0">
                <a:pos x="571" y="309"/>
              </a:cxn>
              <a:cxn ang="0">
                <a:pos x="673" y="318"/>
              </a:cxn>
              <a:cxn ang="0">
                <a:pos x="766" y="318"/>
              </a:cxn>
              <a:cxn ang="0">
                <a:pos x="890" y="311"/>
              </a:cxn>
              <a:cxn ang="0">
                <a:pos x="1000" y="296"/>
              </a:cxn>
              <a:cxn ang="0">
                <a:pos x="1106" y="274"/>
              </a:cxn>
              <a:cxn ang="0">
                <a:pos x="1212" y="245"/>
              </a:cxn>
              <a:cxn ang="0">
                <a:pos x="1318" y="209"/>
              </a:cxn>
              <a:cxn ang="0">
                <a:pos x="1427" y="15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669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05200" y="2590800"/>
            <a:ext cx="2057400" cy="2057400"/>
            <a:chOff x="2016" y="1920"/>
            <a:chExt cx="1680" cy="1680"/>
          </a:xfrm>
        </p:grpSpPr>
        <p:sp>
          <p:nvSpPr>
            <p:cNvPr id="415754" name="Oval 1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755" name="Freeform 1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5756" name="Text Box 12"/>
          <p:cNvSpPr txBox="1">
            <a:spLocks noChangeArrowheads="1"/>
          </p:cNvSpPr>
          <p:nvPr/>
        </p:nvSpPr>
        <p:spPr bwMode="auto">
          <a:xfrm>
            <a:off x="4202330" y="5717662"/>
            <a:ext cx="150451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/>
              <a:t>гуманность</a:t>
            </a:r>
            <a:endParaRPr lang="en-US" b="1" dirty="0" smtClean="0"/>
          </a:p>
        </p:txBody>
      </p:sp>
      <p:sp>
        <p:nvSpPr>
          <p:cNvPr id="415757" name="Text Box 13"/>
          <p:cNvSpPr txBox="1">
            <a:spLocks noChangeArrowheads="1"/>
          </p:cNvSpPr>
          <p:nvPr/>
        </p:nvSpPr>
        <p:spPr bwMode="auto">
          <a:xfrm>
            <a:off x="785786" y="2571744"/>
            <a:ext cx="212211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/>
              <a:t>добровольность</a:t>
            </a:r>
            <a:endParaRPr lang="en-US" b="1" dirty="0" smtClean="0"/>
          </a:p>
        </p:txBody>
      </p:sp>
      <p:sp>
        <p:nvSpPr>
          <p:cNvPr id="415758" name="Text Box 14"/>
          <p:cNvSpPr txBox="1">
            <a:spLocks noChangeArrowheads="1"/>
          </p:cNvSpPr>
          <p:nvPr/>
        </p:nvSpPr>
        <p:spPr bwMode="auto">
          <a:xfrm>
            <a:off x="6298535" y="4572008"/>
            <a:ext cx="1859484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err="1"/>
              <a:t>б</a:t>
            </a:r>
            <a:r>
              <a:rPr lang="ru-RU" b="1" dirty="0" err="1" smtClean="0"/>
              <a:t>езоценочное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/>
              <a:t>п</a:t>
            </a:r>
            <a:r>
              <a:rPr lang="ru-RU" b="1" dirty="0" smtClean="0"/>
              <a:t>ринятие</a:t>
            </a:r>
          </a:p>
          <a:p>
            <a:pPr algn="ctr"/>
            <a:r>
              <a:rPr lang="ru-RU" b="1" dirty="0" smtClean="0"/>
              <a:t> родителей</a:t>
            </a:r>
            <a:endParaRPr lang="en-US" b="1" dirty="0"/>
          </a:p>
        </p:txBody>
      </p:sp>
      <p:sp>
        <p:nvSpPr>
          <p:cNvPr id="415759" name="Text Box 15"/>
          <p:cNvSpPr txBox="1">
            <a:spLocks noChangeArrowheads="1"/>
          </p:cNvSpPr>
          <p:nvPr/>
        </p:nvSpPr>
        <p:spPr bwMode="auto">
          <a:xfrm>
            <a:off x="1176408" y="4179199"/>
            <a:ext cx="281323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адекватность</a:t>
            </a:r>
            <a:endParaRPr lang="en-US" b="1" dirty="0" smtClean="0"/>
          </a:p>
        </p:txBody>
      </p:sp>
      <p:sp>
        <p:nvSpPr>
          <p:cNvPr id="415762" name="Text Box 18"/>
          <p:cNvSpPr txBox="1">
            <a:spLocks noChangeArrowheads="1"/>
          </p:cNvSpPr>
          <p:nvPr/>
        </p:nvSpPr>
        <p:spPr bwMode="gray">
          <a:xfrm>
            <a:off x="3500430" y="3488296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принципы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43174" y="1357298"/>
            <a:ext cx="1920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комплексность</a:t>
            </a:r>
            <a:endParaRPr lang="en-US" b="1" dirty="0" smtClean="0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188075" y="3168091"/>
            <a:ext cx="28202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конфиденциальность</a:t>
            </a:r>
            <a:endParaRPr lang="en-US" b="1" dirty="0" smtClean="0"/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84932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643570" y="1785926"/>
            <a:ext cx="238937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системность</a:t>
            </a:r>
            <a:endParaRPr lang="en-US" b="1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7000892" y="6500810"/>
            <a:ext cx="2143108" cy="357190"/>
          </a:xfrm>
          <a:prstGeom prst="rect">
            <a:avLst/>
          </a:prstGeom>
          <a:solidFill>
            <a:srgbClr val="FFA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81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1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1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1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41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5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5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5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5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5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5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5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5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animBg="1"/>
      <p:bldP spid="415748" grpId="0" animBg="1"/>
      <p:bldP spid="415749" grpId="0" animBg="1"/>
      <p:bldP spid="415750" grpId="0" animBg="1"/>
      <p:bldP spid="415751" grpId="0" animBg="1"/>
      <p:bldP spid="415752" grpId="0" animBg="1"/>
      <p:bldP spid="415756" grpId="0"/>
      <p:bldP spid="415757" grpId="0"/>
      <p:bldP spid="415758" grpId="0"/>
      <p:bldP spid="415759" grpId="0"/>
      <p:bldP spid="415762" grpId="0"/>
      <p:bldP spid="19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/>
          <a:lstStyle/>
          <a:p>
            <a:r>
              <a:rPr lang="ru-RU" sz="16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Россия – в </a:t>
            </a:r>
            <a:r>
              <a:rPr lang="ru-RU" sz="36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10</a:t>
            </a:r>
            <a:r>
              <a:rPr lang="ru-RU" sz="16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 лучших стран мира </a:t>
            </a:r>
            <a:br>
              <a:rPr lang="ru-RU" sz="16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16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по качеству образования</a:t>
            </a:r>
            <a:endParaRPr lang="ru-RU" sz="1600" cap="all" dirty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340768"/>
            <a:ext cx="8712968" cy="5256584"/>
          </a:xfrm>
        </p:spPr>
      </p:pic>
    </p:spTree>
    <p:extLst>
      <p:ext uri="{BB962C8B-B14F-4D97-AF65-F5344CB8AC3E}">
        <p14:creationId xmlns:p14="http://schemas.microsoft.com/office/powerpoint/2010/main" xmlns="" val="33750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14290"/>
            <a:ext cx="5643602" cy="714380"/>
          </a:xfrm>
          <a:noFill/>
          <a:ln/>
        </p:spPr>
        <p:txBody>
          <a:bodyPr/>
          <a:lstStyle/>
          <a:p>
            <a:r>
              <a:rPr lang="ru-RU" sz="1800" kern="12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Грани взаимодействия</a:t>
            </a:r>
            <a:endParaRPr lang="en-US" sz="1800" kern="1200" cap="all" dirty="0" smtClean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2976" y="1104125"/>
            <a:ext cx="6890806" cy="5786925"/>
            <a:chOff x="1488" y="849"/>
            <a:chExt cx="3040" cy="299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336" y="849"/>
              <a:ext cx="2192" cy="2341"/>
              <a:chOff x="2336" y="849"/>
              <a:chExt cx="2192" cy="2341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336" y="849"/>
                <a:ext cx="1212" cy="1070"/>
                <a:chOff x="2031" y="706"/>
                <a:chExt cx="1575" cy="1507"/>
              </a:xfrm>
            </p:grpSpPr>
            <p:sp>
              <p:nvSpPr>
                <p:cNvPr id="486406" name="AutoShape 6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6407" name="AutoShape 7"/>
                <p:cNvSpPr>
                  <a:spLocks noChangeArrowheads="1"/>
                </p:cNvSpPr>
                <p:nvPr/>
              </p:nvSpPr>
              <p:spPr bwMode="gray">
                <a:xfrm>
                  <a:off x="2031" y="706"/>
                  <a:ext cx="1515" cy="1432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6408" name="AutoShape 8"/>
                <p:cNvSpPr>
                  <a:spLocks noChangeArrowheads="1"/>
                </p:cNvSpPr>
                <p:nvPr/>
              </p:nvSpPr>
              <p:spPr bwMode="gray">
                <a:xfrm>
                  <a:off x="2154" y="838"/>
                  <a:ext cx="1343" cy="1300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86409" name="Text Box 9"/>
              <p:cNvSpPr txBox="1">
                <a:spLocks noChangeArrowheads="1"/>
              </p:cNvSpPr>
              <p:nvPr/>
            </p:nvSpPr>
            <p:spPr bwMode="gray">
              <a:xfrm>
                <a:off x="3754" y="2769"/>
                <a:ext cx="774" cy="4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FFFF"/>
                    </a:solidFill>
                  </a:rPr>
                  <a:t>Title</a:t>
                </a:r>
              </a:p>
              <a:p>
                <a:r>
                  <a:rPr lang="en-US" sz="1400" dirty="0">
                    <a:solidFill>
                      <a:srgbClr val="FFFFFF"/>
                    </a:solidFill>
                  </a:rPr>
                  <a:t>Add your text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488" y="1438"/>
              <a:chExt cx="1193" cy="959"/>
            </a:xfrm>
          </p:grpSpPr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1488" y="1438"/>
                <a:ext cx="1193" cy="959"/>
                <a:chOff x="1110" y="2656"/>
                <a:chExt cx="1549" cy="1351"/>
              </a:xfrm>
            </p:grpSpPr>
            <p:sp>
              <p:nvSpPr>
                <p:cNvPr id="486412" name="AutoShape 12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6413" name="AutoShape 13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6414" name="AutoShape 14"/>
                <p:cNvSpPr>
                  <a:spLocks noChangeArrowheads="1"/>
                </p:cNvSpPr>
                <p:nvPr/>
              </p:nvSpPr>
              <p:spPr bwMode="gray">
                <a:xfrm>
                  <a:off x="1188" y="2763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9ACE3">
                        <a:gamma/>
                        <a:shade val="94118"/>
                        <a:invGamma/>
                      </a:srgbClr>
                    </a:gs>
                    <a:gs pos="100000">
                      <a:srgbClr val="49ACE3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86415" name="Text Box 15"/>
              <p:cNvSpPr txBox="1">
                <a:spLocks noChangeArrowheads="1"/>
              </p:cNvSpPr>
              <p:nvPr/>
            </p:nvSpPr>
            <p:spPr bwMode="gray">
              <a:xfrm>
                <a:off x="1564" y="1772"/>
                <a:ext cx="1010" cy="2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CCECFF"/>
                    </a:solidFill>
                    <a:latin typeface="Times New Roman" pitchFamily="18" charset="0"/>
                    <a:cs typeface="Times New Roman" pitchFamily="18" charset="0"/>
                  </a:rPr>
                  <a:t>просветительская</a:t>
                </a:r>
                <a:endParaRPr lang="en-US" sz="2000" b="1" dirty="0" smtClean="0">
                  <a:solidFill>
                    <a:srgbClr val="CCEC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2296" y="1882"/>
              <a:ext cx="1253" cy="1042"/>
              <a:chOff x="2296" y="1882"/>
              <a:chExt cx="1253" cy="1042"/>
            </a:xfrm>
          </p:grpSpPr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2296" y="1882"/>
                <a:ext cx="1253" cy="1042"/>
                <a:chOff x="3095" y="2605"/>
                <a:chExt cx="1628" cy="1468"/>
              </a:xfrm>
            </p:grpSpPr>
            <p:sp>
              <p:nvSpPr>
                <p:cNvPr id="486418" name="AutoShape 18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6419" name="AutoShape 19"/>
                <p:cNvSpPr>
                  <a:spLocks noChangeArrowheads="1"/>
                </p:cNvSpPr>
                <p:nvPr/>
              </p:nvSpPr>
              <p:spPr bwMode="gray">
                <a:xfrm>
                  <a:off x="3095" y="2605"/>
                  <a:ext cx="1615" cy="146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6420" name="AutoShape 20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366CC">
                        <a:gamma/>
                        <a:shade val="46275"/>
                        <a:invGamma/>
                      </a:srgbClr>
                    </a:gs>
                    <a:gs pos="100000">
                      <a:srgbClr val="3366CC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86421" name="Text Box 21"/>
              <p:cNvSpPr txBox="1">
                <a:spLocks noChangeArrowheads="1"/>
              </p:cNvSpPr>
              <p:nvPr/>
            </p:nvSpPr>
            <p:spPr bwMode="gray">
              <a:xfrm>
                <a:off x="2399" y="2068"/>
                <a:ext cx="1103" cy="6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endParaRPr lang="ru-RU" sz="3200" b="1" dirty="0" smtClean="0">
                  <a:solidFill>
                    <a:srgbClr val="FFFF00"/>
                  </a:solidFill>
                  <a:ea typeface="Microsoft YaHei" charset="0"/>
                  <a:cs typeface="Microsoft YaHei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rgbClr val="FFFF00"/>
                    </a:solidFill>
                    <a:ea typeface="Microsoft YaHei" charset="0"/>
                    <a:cs typeface="Microsoft YaHei" charset="0"/>
                  </a:rPr>
                  <a:t>направления</a:t>
                </a:r>
              </a:p>
              <a:p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3223" y="1438"/>
              <a:chExt cx="1193" cy="959"/>
            </a:xfrm>
          </p:grpSpPr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3223" y="1438"/>
                <a:ext cx="1193" cy="959"/>
                <a:chOff x="2057" y="862"/>
                <a:chExt cx="1549" cy="1351"/>
              </a:xfrm>
            </p:grpSpPr>
            <p:sp>
              <p:nvSpPr>
                <p:cNvPr id="486424" name="AutoShape 24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6425" name="AutoShape 25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6426" name="AutoShape 26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85B9C3">
                        <a:gamma/>
                        <a:shade val="46275"/>
                        <a:invGamma/>
                      </a:srgbClr>
                    </a:gs>
                    <a:gs pos="100000">
                      <a:srgbClr val="85B9C3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86427" name="Text Box 27"/>
              <p:cNvSpPr txBox="1">
                <a:spLocks noChangeArrowheads="1"/>
              </p:cNvSpPr>
              <p:nvPr/>
            </p:nvSpPr>
            <p:spPr bwMode="gray">
              <a:xfrm>
                <a:off x="3346" y="1652"/>
                <a:ext cx="928" cy="1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информационная</a:t>
                </a:r>
                <a:endParaRPr lang="en-US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223" y="2400"/>
              <a:chExt cx="1193" cy="959"/>
            </a:xfrm>
          </p:grpSpPr>
          <p:grpSp>
            <p:nvGrpSpPr>
              <p:cNvPr id="12" name="Group 29"/>
              <p:cNvGrpSpPr>
                <a:grpSpLocks/>
              </p:cNvGrpSpPr>
              <p:nvPr/>
            </p:nvGrpSpPr>
            <p:grpSpPr bwMode="auto">
              <a:xfrm>
                <a:off x="3223" y="2400"/>
                <a:ext cx="1193" cy="959"/>
                <a:chOff x="3174" y="2656"/>
                <a:chExt cx="1549" cy="1351"/>
              </a:xfrm>
            </p:grpSpPr>
            <p:sp>
              <p:nvSpPr>
                <p:cNvPr id="486430" name="AutoShape 30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6431" name="AutoShape 31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6432" name="AutoShape 32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1D592">
                        <a:gamma/>
                        <a:shade val="51373"/>
                        <a:invGamma/>
                      </a:srgbClr>
                    </a:gs>
                    <a:gs pos="100000">
                      <a:srgbClr val="41D592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86433" name="Text Box 33"/>
              <p:cNvSpPr txBox="1">
                <a:spLocks noChangeArrowheads="1"/>
              </p:cNvSpPr>
              <p:nvPr/>
            </p:nvSpPr>
            <p:spPr bwMode="gray">
              <a:xfrm>
                <a:off x="3426" y="2650"/>
                <a:ext cx="887" cy="3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ru-RU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роектно </a:t>
                </a:r>
                <a:r>
                  <a:rPr lang="ru-RU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– </a:t>
                </a:r>
              </a:p>
              <a:p>
                <a:pPr algn="ctr"/>
                <a:r>
                  <a:rPr lang="ru-RU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организационная</a:t>
                </a:r>
                <a:endParaRPr lang="en-US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1488" y="2400"/>
              <a:chExt cx="1193" cy="959"/>
            </a:xfrm>
          </p:grpSpPr>
          <p:grpSp>
            <p:nvGrpSpPr>
              <p:cNvPr id="14" name="Group 35"/>
              <p:cNvGrpSpPr>
                <a:grpSpLocks/>
              </p:cNvGrpSpPr>
              <p:nvPr/>
            </p:nvGrpSpPr>
            <p:grpSpPr bwMode="auto">
              <a:xfrm>
                <a:off x="1488" y="2400"/>
                <a:ext cx="1193" cy="959"/>
                <a:chOff x="3174" y="2656"/>
                <a:chExt cx="1549" cy="1351"/>
              </a:xfrm>
            </p:grpSpPr>
            <p:sp>
              <p:nvSpPr>
                <p:cNvPr id="486436" name="AutoShape 36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6437" name="AutoShape 37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6438" name="AutoShape 38"/>
                <p:cNvSpPr>
                  <a:spLocks noChangeArrowheads="1"/>
                </p:cNvSpPr>
                <p:nvPr/>
              </p:nvSpPr>
              <p:spPr bwMode="gray">
                <a:xfrm>
                  <a:off x="3256" y="2708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0099CC">
                        <a:gamma/>
                        <a:shade val="84706"/>
                        <a:invGamma/>
                      </a:srgbClr>
                    </a:gs>
                    <a:gs pos="100000">
                      <a:srgbClr val="0099CC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86439" name="Text Box 39"/>
              <p:cNvSpPr txBox="1">
                <a:spLocks noChangeArrowheads="1"/>
              </p:cNvSpPr>
              <p:nvPr/>
            </p:nvSpPr>
            <p:spPr bwMode="gray">
              <a:xfrm>
                <a:off x="1592" y="2658"/>
                <a:ext cx="904" cy="3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к</a:t>
                </a:r>
                <a:r>
                  <a:rPr lang="ru-RU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оррекционно-консультативная</a:t>
                </a:r>
                <a:endParaRPr lang="en-US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2356" y="2881"/>
              <a:chExt cx="1192" cy="959"/>
            </a:xfrm>
          </p:grpSpPr>
          <p:grpSp>
            <p:nvGrpSpPr>
              <p:cNvPr id="16" name="Group 41"/>
              <p:cNvGrpSpPr>
                <a:grpSpLocks/>
              </p:cNvGrpSpPr>
              <p:nvPr/>
            </p:nvGrpSpPr>
            <p:grpSpPr bwMode="auto">
              <a:xfrm>
                <a:off x="2356" y="2881"/>
                <a:ext cx="1192" cy="959"/>
                <a:chOff x="3174" y="2656"/>
                <a:chExt cx="1549" cy="1351"/>
              </a:xfrm>
            </p:grpSpPr>
            <p:sp>
              <p:nvSpPr>
                <p:cNvPr id="486442" name="AutoShape 42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6443" name="AutoShape 43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6444" name="AutoShape 44"/>
                <p:cNvSpPr>
                  <a:spLocks noChangeArrowheads="1"/>
                </p:cNvSpPr>
                <p:nvPr/>
              </p:nvSpPr>
              <p:spPr bwMode="gray">
                <a:xfrm>
                  <a:off x="3271" y="2707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3CCCC">
                        <a:gamma/>
                        <a:shade val="46275"/>
                        <a:invGamma/>
                      </a:srgbClr>
                    </a:gs>
                    <a:gs pos="100000">
                      <a:srgbClr val="33CCCC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86445" name="Text Box 45"/>
              <p:cNvSpPr txBox="1">
                <a:spLocks noChangeArrowheads="1"/>
              </p:cNvSpPr>
              <p:nvPr/>
            </p:nvSpPr>
            <p:spPr bwMode="gray">
              <a:xfrm>
                <a:off x="2431" y="3158"/>
                <a:ext cx="1074" cy="3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ru-RU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рофессиональная</a:t>
                </a:r>
                <a:endParaRPr lang="ru-RU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ориентационная</a:t>
                </a:r>
                <a:endParaRPr lang="en-US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3591025" y="1928802"/>
            <a:ext cx="2244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управленческая</a:t>
            </a:r>
            <a:endParaRPr lang="en-US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9586"/>
            <a:ext cx="1071563" cy="1270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9" name="Прямоугольник 48"/>
          <p:cNvSpPr/>
          <p:nvPr/>
        </p:nvSpPr>
        <p:spPr>
          <a:xfrm>
            <a:off x="7000892" y="6500810"/>
            <a:ext cx="2143108" cy="357190"/>
          </a:xfrm>
          <a:prstGeom prst="rect">
            <a:avLst/>
          </a:prstGeom>
          <a:solidFill>
            <a:srgbClr val="FFA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160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242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kern="12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Программа воспитания </a:t>
            </a:r>
            <a:endParaRPr lang="ru-RU" sz="1800" kern="1200" cap="all" dirty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2161470"/>
              </p:ext>
            </p:extLst>
          </p:nvPr>
        </p:nvGraphicFramePr>
        <p:xfrm>
          <a:off x="381000" y="1295400"/>
          <a:ext cx="8305800" cy="540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4709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0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Воспитание гражданственности, патриотизма, уважения к правам, свободам и обязанностям человека:</a:t>
                      </a:r>
                      <a:endParaRPr lang="ru-RU" sz="1800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· 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встреч учащихся гимназии с родителями-военнослужащими;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· 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привлечение родителей к подготовке и проведению праздников, мероприятий;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· 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изучение семейных традиций;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· 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семейных встреч, конкурсов и викторин;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· 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совместных экскурсий в музеи города и близлежащих районов;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· 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совместные проекты.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290"/>
            <a:ext cx="1071563" cy="1270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kern="1200" cap="all" dirty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Программа воспитания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5544795"/>
              </p:ext>
            </p:extLst>
          </p:nvPr>
        </p:nvGraphicFramePr>
        <p:xfrm>
          <a:off x="107504" y="1295697"/>
          <a:ext cx="8928992" cy="5562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452"/>
                <a:gridCol w="5081540"/>
              </a:tblGrid>
              <a:tr h="3596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26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Воспитание социальной ответственности и компетентности: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·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оформление информационных стендов;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тематические </a:t>
                      </a:r>
                      <a:r>
                        <a:rPr lang="ru-RU" sz="160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общегимназические</a:t>
                      </a:r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родительские собрания;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участие родителей в работе Совета гимназии, 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организация и проведение совместных праздников, экскурсионных походов;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посещение театров, музеев;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семейный праздник –Масленица;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День Учителя;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Посвящение в просвещение - "Интеллектуальный марафон"</a:t>
                      </a:r>
                    </a:p>
                    <a:p>
                      <a:pPr marL="0" lvl="0" indent="-34290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Посвящение в гимназисты;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День матери;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праздник «Моя семья»;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участие родителей в конкурсах, акциях, проводимых в гимназии: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благотворительная акция «Дети – детям»;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индивидуальные консультации (психологическая, педагогическая и медицинская помощь);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изучение мотивов и потребностей родителей.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70" y="156879"/>
            <a:ext cx="1071563" cy="1270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kern="1200" cap="all" dirty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Программа воспитания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9076373"/>
              </p:ext>
            </p:extLst>
          </p:nvPr>
        </p:nvGraphicFramePr>
        <p:xfrm>
          <a:off x="381000" y="1844824"/>
          <a:ext cx="8305800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5037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26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Воспитание трудолюбия, сознательного, творческого отношения к образованию, труду и жизни, подготовка к сознательному выбору профессии: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организация экскурсий на производственные предприятия с привлечением родителей;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организация встреч-бесед с родителями - людьми различных профессий;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участие в коллективно-творческих делах по подготовке трудовых праздников;</a:t>
                      </a:r>
                    </a:p>
                    <a:p>
                      <a:pPr marL="0" lvl="0" indent="-34290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выступления родителей выпускников на ежегодной родительской конференции;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9586"/>
            <a:ext cx="1071563" cy="1270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871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kern="12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Программа воспитания </a:t>
            </a:r>
            <a:endParaRPr lang="ru-RU" sz="1800" kern="1200" cap="all" dirty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652559"/>
              </p:ext>
            </p:extLst>
          </p:nvPr>
        </p:nvGraphicFramePr>
        <p:xfrm>
          <a:off x="107504" y="1295400"/>
          <a:ext cx="8928992" cy="524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446449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Воспитание </a:t>
                      </a:r>
                      <a:r>
                        <a:rPr lang="ru-RU" sz="1800" b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экологической культуры, культуры здорового </a:t>
                      </a: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безопасного </a:t>
                      </a:r>
                      <a:r>
                        <a:rPr lang="ru-RU" sz="1800" b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образа жизни: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родительские собрания по профилактике детского дорожно-транспортного травматизма;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беседы на тему: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информационной безопасности и духовного здоровья детей;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укрепления детско-родительских отношений, профилактики внутрисемейных конфликтов, создание безопасной и благоприятной обстановки в семье;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безопасности детей в лесу, на водоемах и т.д.;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консультации психолога, учителя физической культуры по вопросам </a:t>
                      </a:r>
                      <a:r>
                        <a:rPr lang="ru-RU" sz="16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здоровьесбереженияучащихся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совместные спортивные праздники для гимназистов и родителей «Мама, папа я- спортивная семья!», «Форд </a:t>
                      </a:r>
                      <a:r>
                        <a:rPr lang="ru-RU" sz="16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Боярд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участие во Всероссийских акциях «Кросс </a:t>
                      </a:r>
                      <a:r>
                        <a:rPr lang="ru-RU" sz="16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наций»,«Лыжня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России»;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тематические классные родительские собрания;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9586"/>
            <a:ext cx="1071563" cy="1270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248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kern="1200" cap="all" dirty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Программа воспитания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3273396"/>
              </p:ext>
            </p:extLst>
          </p:nvPr>
        </p:nvGraphicFramePr>
        <p:xfrm>
          <a:off x="381000" y="1295400"/>
          <a:ext cx="8305800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Воспитание </a:t>
                      </a:r>
                      <a:r>
                        <a:rPr lang="ru-RU" sz="1800" b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ценностного отношения к прекрасному, формирование основ эстетической культуры (эстетическое воспитание):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участие в коллективно-творческих делах;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совместные проекты;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привлечение родителей к подготовке и проведению праздников, мероприятий;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организация и проведение семейных встреч, конкурсов и викторин;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совместные посещения с родителями театров, музеев;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участие родителей в конкурсах, акциях, проводимых в гимназии;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участие в художественном оформлении классов, гимназии к праздникам, мероприятиям.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4832"/>
            <a:ext cx="1071563" cy="1270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17316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729534" cy="1285860"/>
          </a:xfrm>
        </p:spPr>
        <p:txBody>
          <a:bodyPr/>
          <a:lstStyle/>
          <a:p>
            <a:r>
              <a:rPr lang="ru-RU" sz="1400" kern="1200" cap="all" dirty="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br>
              <a:rPr lang="ru-RU" sz="1400" kern="1200" cap="all" dirty="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1400" kern="1200" cap="all" dirty="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 «Гимназия иностранных языков» г. Ухты</a:t>
            </a:r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</a:b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None/>
            </a:pPr>
            <a:endParaRPr lang="ru-RU" sz="2400" b="1" kern="1200" cap="all" dirty="0" smtClean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sz="2400" b="1" kern="1200" cap="all" dirty="0" smtClean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sz="2400" b="1" kern="1200" cap="all" dirty="0" smtClean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sz="2400" b="1" kern="12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ea typeface="+mj-ea"/>
                <a:cs typeface="Times New Roman" pitchFamily="18" charset="0"/>
              </a:rPr>
              <a:t>“Создание </a:t>
            </a:r>
            <a:br>
              <a:rPr lang="ru-RU" sz="2400" b="1" kern="12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ea typeface="+mj-ea"/>
                <a:cs typeface="Times New Roman" pitchFamily="18" charset="0"/>
              </a:rPr>
            </a:br>
            <a:r>
              <a:rPr lang="ru-RU" sz="2400" b="1" kern="12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ea typeface="+mj-ea"/>
                <a:cs typeface="Times New Roman" pitchFamily="18" charset="0"/>
              </a:rPr>
              <a:t>культурно-образовательного пространства развития взаимодействия семьи и гимназии”</a:t>
            </a:r>
          </a:p>
          <a:p>
            <a:pPr algn="ctr">
              <a:spcBef>
                <a:spcPct val="0"/>
              </a:spcBef>
              <a:buNone/>
            </a:pPr>
            <a:endParaRPr lang="ru-RU" sz="2400" b="1" kern="1200" cap="all" dirty="0" smtClean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sz="2400" b="1" kern="1200" cap="all" dirty="0" smtClean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sz="2400" b="1" kern="12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ea typeface="+mj-ea"/>
                <a:cs typeface="Times New Roman" pitchFamily="18" charset="0"/>
              </a:rPr>
              <a:t>Презентация опыта</a:t>
            </a:r>
            <a:endParaRPr lang="ru-RU" sz="2400" b="1" kern="1200" cap="all" dirty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06" y="44491"/>
            <a:ext cx="1084932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kern="1200" cap="all" dirty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Механизмы отслеживания результатов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/>
              <a:t> </a:t>
            </a:r>
          </a:p>
          <a:p>
            <a:pPr marL="0" algn="just">
              <a:spcAft>
                <a:spcPts val="0"/>
              </a:spcAft>
            </a:pPr>
            <a:r>
              <a:rPr lang="ru-RU" sz="20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Ведение социального паспорта гимназии;</a:t>
            </a:r>
          </a:p>
          <a:p>
            <a:pPr marL="0" algn="just">
              <a:spcAft>
                <a:spcPts val="0"/>
              </a:spcAft>
            </a:pPr>
            <a:r>
              <a:rPr lang="ru-RU" sz="20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 родителей и педагогов по вопросам взаимодействия семьи и гимназии; </a:t>
            </a:r>
          </a:p>
          <a:p>
            <a:pPr marL="0" lvl="0" algn="just">
              <a:spcAft>
                <a:spcPts val="0"/>
              </a:spcAft>
            </a:pPr>
            <a:r>
              <a:rPr lang="ru-RU" sz="20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Обсуждение актуальных проблем и состояния взаимодействия семьи и школы на педагогических советах и родительских конференциях;</a:t>
            </a:r>
          </a:p>
          <a:p>
            <a:pPr marL="0" lvl="0" algn="just">
              <a:spcAft>
                <a:spcPts val="0"/>
              </a:spcAft>
            </a:pPr>
            <a:r>
              <a:rPr lang="ru-RU" sz="20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психолого-педагогической компетентности родителей в вопросах воспитания и обучения типа детско-родительских отношений; </a:t>
            </a:r>
          </a:p>
          <a:p>
            <a:pPr marL="0" lvl="0" algn="just">
              <a:spcAft>
                <a:spcPts val="0"/>
              </a:spcAft>
            </a:pPr>
            <a:r>
              <a:rPr lang="ru-RU" sz="20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участия родителей в мероприятиях, степень участия; </a:t>
            </a:r>
          </a:p>
          <a:p>
            <a:pPr marL="0" lvl="0" algn="just">
              <a:spcAft>
                <a:spcPts val="0"/>
              </a:spcAft>
            </a:pPr>
            <a:r>
              <a:rPr lang="ru-RU" sz="20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психологической, педагогической, социальной и правовой грамотности учащихся в вопросах создания будущей семьи и будущего осознанного </a:t>
            </a:r>
            <a:r>
              <a:rPr lang="ru-RU" sz="2000" b="1" kern="12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родительства</a:t>
            </a:r>
            <a:endParaRPr lang="ru-RU" sz="2000" b="1" kern="1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algn="just">
              <a:spcAft>
                <a:spcPts val="0"/>
              </a:spcAft>
            </a:pPr>
            <a:r>
              <a:rPr lang="ru-RU" sz="20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динамики результатов диагностики.</a:t>
            </a:r>
          </a:p>
          <a:p>
            <a:endParaRPr lang="ru-RU" sz="2000" b="1" dirty="0"/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9586"/>
            <a:ext cx="1071563" cy="1270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766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692275" y="188913"/>
            <a:ext cx="5522913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cap="all" dirty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ea typeface="+mj-ea"/>
                <a:cs typeface="Times New Roman" pitchFamily="18" charset="0"/>
              </a:rPr>
              <a:t>Направления мониторинга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3214688" y="2643188"/>
            <a:ext cx="4256087" cy="1587"/>
          </a:xfrm>
          <a:prstGeom prst="line">
            <a:avLst/>
          </a:prstGeom>
          <a:noFill/>
          <a:ln w="9360">
            <a:solidFill>
              <a:srgbClr val="33333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286125" y="2286000"/>
            <a:ext cx="564356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dirty="0">
                <a:solidFill>
                  <a:schemeClr val="tx2"/>
                </a:solidFill>
              </a:rPr>
              <a:t>Исследование особенностей </a:t>
            </a:r>
            <a:r>
              <a:rPr lang="ru-RU" sz="1800" b="1" dirty="0">
                <a:solidFill>
                  <a:srgbClr val="A50021"/>
                </a:solidFill>
              </a:rPr>
              <a:t>нравственного развития и воспитания</a:t>
            </a:r>
            <a:r>
              <a:rPr lang="ru-RU" sz="1800" b="1" dirty="0">
                <a:solidFill>
                  <a:schemeClr val="tx2"/>
                </a:solidFill>
              </a:rPr>
              <a:t> учащихся</a:t>
            </a:r>
            <a:endParaRPr lang="ru-RU" sz="1800" b="1" dirty="0">
              <a:solidFill>
                <a:schemeClr val="tx2"/>
              </a:solidFill>
              <a:ea typeface="Microsoft YaHei"/>
              <a:cs typeface="Microsoft YaHei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929063" y="3429000"/>
            <a:ext cx="4829175" cy="858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dirty="0">
                <a:solidFill>
                  <a:schemeClr val="tx2"/>
                </a:solidFill>
              </a:rPr>
              <a:t>Исследование </a:t>
            </a:r>
            <a:r>
              <a:rPr lang="ru-RU" sz="1800" b="1" dirty="0">
                <a:solidFill>
                  <a:srgbClr val="A50021"/>
                </a:solidFill>
              </a:rPr>
              <a:t>целостной развивающейся образовательной среды</a:t>
            </a:r>
            <a:r>
              <a:rPr lang="ru-RU" sz="1800" b="1" dirty="0">
                <a:solidFill>
                  <a:schemeClr val="tx2"/>
                </a:solidFill>
              </a:rPr>
              <a:t> в гимназии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03538" y="2333625"/>
            <a:ext cx="396875" cy="404813"/>
            <a:chOff x="1829" y="1470"/>
            <a:chExt cx="250" cy="255"/>
          </a:xfrm>
        </p:grpSpPr>
        <p:pic>
          <p:nvPicPr>
            <p:cNvPr id="2565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68" y="1508"/>
              <a:ext cx="171" cy="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863" y="1506"/>
              <a:ext cx="179" cy="179"/>
              <a:chOff x="1863" y="1506"/>
              <a:chExt cx="179" cy="179"/>
            </a:xfrm>
          </p:grpSpPr>
          <p:pic>
            <p:nvPicPr>
              <p:cNvPr id="25671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63" y="1506"/>
                <a:ext cx="179" cy="1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5672" name="Text Box 9"/>
              <p:cNvSpPr txBox="1">
                <a:spLocks noChangeArrowheads="1"/>
              </p:cNvSpPr>
              <p:nvPr/>
            </p:nvSpPr>
            <p:spPr bwMode="auto">
              <a:xfrm rot="4980000">
                <a:off x="1894" y="1535"/>
                <a:ext cx="121" cy="1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>
                  <a:cs typeface="Arial" charset="0"/>
                </a:endParaRP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861" y="1529"/>
              <a:ext cx="67" cy="151"/>
              <a:chOff x="1861" y="1529"/>
              <a:chExt cx="67" cy="151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863" y="1557"/>
                <a:ext cx="66" cy="123"/>
                <a:chOff x="1863" y="1557"/>
                <a:chExt cx="66" cy="123"/>
              </a:xfrm>
            </p:grpSpPr>
            <p:sp>
              <p:nvSpPr>
                <p:cNvPr id="25667" name="AutoShape 12"/>
                <p:cNvSpPr>
                  <a:spLocks noChangeArrowheads="1"/>
                </p:cNvSpPr>
                <p:nvPr/>
              </p:nvSpPr>
              <p:spPr bwMode="auto">
                <a:xfrm rot="8940000" flipH="1" flipV="1">
                  <a:off x="1885" y="1590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68" name="AutoShape 13"/>
                <p:cNvSpPr>
                  <a:spLocks noChangeArrowheads="1"/>
                </p:cNvSpPr>
                <p:nvPr/>
              </p:nvSpPr>
              <p:spPr bwMode="auto">
                <a:xfrm rot="9780000" flipH="1" flipV="1">
                  <a:off x="1878" y="1576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69" name="AutoShape 14"/>
                <p:cNvSpPr>
                  <a:spLocks noChangeArrowheads="1"/>
                </p:cNvSpPr>
                <p:nvPr/>
              </p:nvSpPr>
              <p:spPr bwMode="auto">
                <a:xfrm rot="10020000" flipH="1" flipV="1">
                  <a:off x="1877" y="1569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70" name="AutoShape 15"/>
                <p:cNvSpPr>
                  <a:spLocks noChangeArrowheads="1"/>
                </p:cNvSpPr>
                <p:nvPr/>
              </p:nvSpPr>
              <p:spPr bwMode="auto">
                <a:xfrm rot="10560000" flipH="1" flipV="1">
                  <a:off x="1875" y="1557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1861" y="1529"/>
                <a:ext cx="51" cy="127"/>
                <a:chOff x="1861" y="1529"/>
                <a:chExt cx="51" cy="127"/>
              </a:xfrm>
            </p:grpSpPr>
            <p:sp>
              <p:nvSpPr>
                <p:cNvPr id="25663" name="AutoShape 17"/>
                <p:cNvSpPr>
                  <a:spLocks noChangeArrowheads="1"/>
                </p:cNvSpPr>
                <p:nvPr/>
              </p:nvSpPr>
              <p:spPr bwMode="auto">
                <a:xfrm rot="10260000" flipH="1" flipV="1">
                  <a:off x="1876" y="1566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64" name="AutoShape 18"/>
                <p:cNvSpPr>
                  <a:spLocks noChangeArrowheads="1"/>
                </p:cNvSpPr>
                <p:nvPr/>
              </p:nvSpPr>
              <p:spPr bwMode="auto">
                <a:xfrm rot="-10500000" flipH="1" flipV="1">
                  <a:off x="1874" y="1549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65" name="AutoShape 19"/>
                <p:cNvSpPr>
                  <a:spLocks noChangeArrowheads="1"/>
                </p:cNvSpPr>
                <p:nvPr/>
              </p:nvSpPr>
              <p:spPr bwMode="auto">
                <a:xfrm rot="-10200000" flipH="1" flipV="1">
                  <a:off x="1874" y="1540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66" name="AutoShape 20"/>
                <p:cNvSpPr>
                  <a:spLocks noChangeArrowheads="1"/>
                </p:cNvSpPr>
                <p:nvPr/>
              </p:nvSpPr>
              <p:spPr bwMode="auto">
                <a:xfrm rot="-9660000" flipH="1" flipV="1">
                  <a:off x="1876" y="1530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</p:grpSp>
        </p:grpSp>
        <p:sp>
          <p:nvSpPr>
            <p:cNvPr id="25659" name="AutoShape 21"/>
            <p:cNvSpPr>
              <a:spLocks/>
            </p:cNvSpPr>
            <p:nvPr/>
          </p:nvSpPr>
          <p:spPr bwMode="auto">
            <a:xfrm rot="1140000" flipH="1">
              <a:off x="1856" y="1497"/>
              <a:ext cx="195" cy="203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-31992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-32007" y="0"/>
                    <a:pt x="-22336" y="9670"/>
                    <a:pt x="-22336" y="21600"/>
                  </a:cubicBezTo>
                  <a:cubicBezTo>
                    <a:pt x="-22336" y="-32549"/>
                    <a:pt x="-31177" y="-23118"/>
                    <a:pt x="22995" y="-22382"/>
                  </a:cubicBezTo>
                </a:path>
                <a:path w="43200" h="43155" stroke="0" extrusionOk="0">
                  <a:moveTo>
                    <a:pt x="3603" y="-31992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-32007" y="0"/>
                    <a:pt x="-22336" y="9670"/>
                    <a:pt x="-22336" y="21600"/>
                  </a:cubicBezTo>
                  <a:cubicBezTo>
                    <a:pt x="-22336" y="-32549"/>
                    <a:pt x="-31177" y="-23118"/>
                    <a:pt x="22995" y="-2238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660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 t="23759"/>
            <a:stretch>
              <a:fillRect/>
            </a:stretch>
          </p:blipFill>
          <p:spPr bwMode="auto">
            <a:xfrm>
              <a:off x="1916" y="1519"/>
              <a:ext cx="128" cy="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28600" y="2508250"/>
            <a:ext cx="3436938" cy="3427413"/>
            <a:chOff x="144" y="1580"/>
            <a:chExt cx="2165" cy="2159"/>
          </a:xfrm>
        </p:grpSpPr>
        <p:sp>
          <p:nvSpPr>
            <p:cNvPr id="25649" name="Oval 24"/>
            <p:cNvSpPr>
              <a:spLocks noChangeArrowheads="1"/>
            </p:cNvSpPr>
            <p:nvPr/>
          </p:nvSpPr>
          <p:spPr bwMode="auto">
            <a:xfrm flipH="1">
              <a:off x="144" y="1580"/>
              <a:ext cx="2165" cy="2159"/>
            </a:xfrm>
            <a:prstGeom prst="ellipse">
              <a:avLst/>
            </a:prstGeom>
            <a:noFill/>
            <a:ln w="12600">
              <a:solidFill>
                <a:srgbClr val="A6B0D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25650" name="Oval 25"/>
            <p:cNvSpPr>
              <a:spLocks noChangeArrowheads="1"/>
            </p:cNvSpPr>
            <p:nvPr/>
          </p:nvSpPr>
          <p:spPr bwMode="auto">
            <a:xfrm flipH="1">
              <a:off x="287" y="1728"/>
              <a:ext cx="1880" cy="1875"/>
            </a:xfrm>
            <a:prstGeom prst="ellipse">
              <a:avLst/>
            </a:prstGeom>
            <a:noFill/>
            <a:ln w="28440">
              <a:solidFill>
                <a:srgbClr val="A6B0D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25651" name="Oval 26"/>
            <p:cNvSpPr>
              <a:spLocks noChangeArrowheads="1"/>
            </p:cNvSpPr>
            <p:nvPr/>
          </p:nvSpPr>
          <p:spPr bwMode="auto">
            <a:xfrm flipH="1">
              <a:off x="430" y="1891"/>
              <a:ext cx="1581" cy="1577"/>
            </a:xfrm>
            <a:prstGeom prst="ellipse">
              <a:avLst/>
            </a:prstGeom>
            <a:noFill/>
            <a:ln w="38160">
              <a:solidFill>
                <a:srgbClr val="A6B0D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25652" name="Oval 27"/>
            <p:cNvSpPr>
              <a:spLocks noChangeArrowheads="1"/>
            </p:cNvSpPr>
            <p:nvPr/>
          </p:nvSpPr>
          <p:spPr bwMode="auto">
            <a:xfrm flipH="1">
              <a:off x="593" y="2053"/>
              <a:ext cx="1282" cy="1279"/>
            </a:xfrm>
            <a:prstGeom prst="ellipse">
              <a:avLst/>
            </a:prstGeom>
            <a:noFill/>
            <a:ln w="57240">
              <a:solidFill>
                <a:srgbClr val="A6B0D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25653" name="Oval 28"/>
            <p:cNvSpPr>
              <a:spLocks noChangeArrowheads="1"/>
            </p:cNvSpPr>
            <p:nvPr/>
          </p:nvSpPr>
          <p:spPr bwMode="auto">
            <a:xfrm flipH="1">
              <a:off x="736" y="2209"/>
              <a:ext cx="983" cy="980"/>
            </a:xfrm>
            <a:prstGeom prst="ellipse">
              <a:avLst/>
            </a:prstGeom>
            <a:noFill/>
            <a:ln w="57240">
              <a:solidFill>
                <a:srgbClr val="A6B0D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25654" name="Oval 29"/>
            <p:cNvSpPr>
              <a:spLocks noChangeArrowheads="1"/>
            </p:cNvSpPr>
            <p:nvPr/>
          </p:nvSpPr>
          <p:spPr bwMode="auto">
            <a:xfrm flipH="1">
              <a:off x="879" y="2345"/>
              <a:ext cx="697" cy="695"/>
            </a:xfrm>
            <a:prstGeom prst="ellipse">
              <a:avLst/>
            </a:prstGeom>
            <a:noFill/>
            <a:ln w="76320">
              <a:solidFill>
                <a:srgbClr val="A6B0D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25655" name="Oval 30"/>
            <p:cNvSpPr>
              <a:spLocks noChangeArrowheads="1"/>
            </p:cNvSpPr>
            <p:nvPr/>
          </p:nvSpPr>
          <p:spPr bwMode="auto">
            <a:xfrm flipH="1">
              <a:off x="1007" y="2481"/>
              <a:ext cx="439" cy="438"/>
            </a:xfrm>
            <a:prstGeom prst="ellipse">
              <a:avLst/>
            </a:prstGeom>
            <a:noFill/>
            <a:ln w="9360">
              <a:solidFill>
                <a:srgbClr val="A6B0D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</p:grpSp>
      <p:pic>
        <p:nvPicPr>
          <p:cNvPr id="29727" name="Picture 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9350" y="3479800"/>
            <a:ext cx="1609725" cy="161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546475" y="3476625"/>
            <a:ext cx="396875" cy="404813"/>
            <a:chOff x="2234" y="2190"/>
            <a:chExt cx="250" cy="255"/>
          </a:xfrm>
        </p:grpSpPr>
        <p:pic>
          <p:nvPicPr>
            <p:cNvPr id="25632" name="Picture 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3" y="2228"/>
              <a:ext cx="171" cy="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2271" y="2228"/>
              <a:ext cx="179" cy="179"/>
              <a:chOff x="2271" y="2228"/>
              <a:chExt cx="179" cy="179"/>
            </a:xfrm>
          </p:grpSpPr>
          <p:pic>
            <p:nvPicPr>
              <p:cNvPr id="25647" name="Picture 3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271" y="2228"/>
                <a:ext cx="179" cy="1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5648" name="Text Box 36"/>
              <p:cNvSpPr txBox="1">
                <a:spLocks noChangeArrowheads="1"/>
              </p:cNvSpPr>
              <p:nvPr/>
            </p:nvSpPr>
            <p:spPr bwMode="auto">
              <a:xfrm rot="4980000">
                <a:off x="2299" y="2255"/>
                <a:ext cx="121" cy="1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>
                  <a:cs typeface="Arial" charset="0"/>
                </a:endParaRPr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2266" y="2249"/>
              <a:ext cx="67" cy="151"/>
              <a:chOff x="2266" y="2249"/>
              <a:chExt cx="67" cy="151"/>
            </a:xfrm>
          </p:grpSpPr>
          <p:grpSp>
            <p:nvGrpSpPr>
              <p:cNvPr id="11" name="Group 38"/>
              <p:cNvGrpSpPr>
                <a:grpSpLocks/>
              </p:cNvGrpSpPr>
              <p:nvPr/>
            </p:nvGrpSpPr>
            <p:grpSpPr bwMode="auto">
              <a:xfrm>
                <a:off x="2268" y="2277"/>
                <a:ext cx="66" cy="123"/>
                <a:chOff x="2268" y="2277"/>
                <a:chExt cx="66" cy="123"/>
              </a:xfrm>
            </p:grpSpPr>
            <p:sp>
              <p:nvSpPr>
                <p:cNvPr id="25643" name="AutoShape 39"/>
                <p:cNvSpPr>
                  <a:spLocks noChangeArrowheads="1"/>
                </p:cNvSpPr>
                <p:nvPr/>
              </p:nvSpPr>
              <p:spPr bwMode="auto">
                <a:xfrm rot="8940000" flipH="1" flipV="1">
                  <a:off x="2290" y="2310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44" name="AutoShape 40"/>
                <p:cNvSpPr>
                  <a:spLocks noChangeArrowheads="1"/>
                </p:cNvSpPr>
                <p:nvPr/>
              </p:nvSpPr>
              <p:spPr bwMode="auto">
                <a:xfrm rot="9780000" flipH="1" flipV="1">
                  <a:off x="2284" y="2296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45" name="AutoShape 41"/>
                <p:cNvSpPr>
                  <a:spLocks noChangeArrowheads="1"/>
                </p:cNvSpPr>
                <p:nvPr/>
              </p:nvSpPr>
              <p:spPr bwMode="auto">
                <a:xfrm rot="10020000" flipH="1" flipV="1">
                  <a:off x="2282" y="2289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46" name="AutoShape 42"/>
                <p:cNvSpPr>
                  <a:spLocks noChangeArrowheads="1"/>
                </p:cNvSpPr>
                <p:nvPr/>
              </p:nvSpPr>
              <p:spPr bwMode="auto">
                <a:xfrm rot="10560000" flipH="1" flipV="1">
                  <a:off x="2280" y="2277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</p:grp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>
                <a:off x="2266" y="2249"/>
                <a:ext cx="51" cy="127"/>
                <a:chOff x="2266" y="2249"/>
                <a:chExt cx="51" cy="127"/>
              </a:xfrm>
            </p:grpSpPr>
            <p:sp>
              <p:nvSpPr>
                <p:cNvPr id="25639" name="AutoShape 44"/>
                <p:cNvSpPr>
                  <a:spLocks noChangeArrowheads="1"/>
                </p:cNvSpPr>
                <p:nvPr/>
              </p:nvSpPr>
              <p:spPr bwMode="auto">
                <a:xfrm rot="10260000" flipH="1" flipV="1">
                  <a:off x="2281" y="2286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40" name="AutoShape 45"/>
                <p:cNvSpPr>
                  <a:spLocks noChangeArrowheads="1"/>
                </p:cNvSpPr>
                <p:nvPr/>
              </p:nvSpPr>
              <p:spPr bwMode="auto">
                <a:xfrm rot="-10500000" flipH="1" flipV="1">
                  <a:off x="2279" y="2269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41" name="AutoShape 46"/>
                <p:cNvSpPr>
                  <a:spLocks noChangeArrowheads="1"/>
                </p:cNvSpPr>
                <p:nvPr/>
              </p:nvSpPr>
              <p:spPr bwMode="auto">
                <a:xfrm rot="-10200000" flipH="1" flipV="1">
                  <a:off x="2279" y="2260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42" name="AutoShape 47"/>
                <p:cNvSpPr>
                  <a:spLocks noChangeArrowheads="1"/>
                </p:cNvSpPr>
                <p:nvPr/>
              </p:nvSpPr>
              <p:spPr bwMode="auto">
                <a:xfrm rot="-9660000" flipH="1" flipV="1">
                  <a:off x="2281" y="2250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</p:grpSp>
        </p:grpSp>
        <p:sp>
          <p:nvSpPr>
            <p:cNvPr id="25635" name="AutoShape 48"/>
            <p:cNvSpPr>
              <a:spLocks/>
            </p:cNvSpPr>
            <p:nvPr/>
          </p:nvSpPr>
          <p:spPr bwMode="auto">
            <a:xfrm rot="1140000" flipH="1">
              <a:off x="2261" y="2217"/>
              <a:ext cx="195" cy="203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-31992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-32007" y="0"/>
                    <a:pt x="-22336" y="9670"/>
                    <a:pt x="-22336" y="21600"/>
                  </a:cubicBezTo>
                  <a:cubicBezTo>
                    <a:pt x="-22336" y="-32549"/>
                    <a:pt x="-31177" y="-23118"/>
                    <a:pt x="22995" y="-22382"/>
                  </a:cubicBezTo>
                </a:path>
                <a:path w="43200" h="43155" stroke="0" extrusionOk="0">
                  <a:moveTo>
                    <a:pt x="3603" y="-31992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-32007" y="0"/>
                    <a:pt x="-22336" y="9670"/>
                    <a:pt x="-22336" y="21600"/>
                  </a:cubicBezTo>
                  <a:cubicBezTo>
                    <a:pt x="-22336" y="-32549"/>
                    <a:pt x="-31177" y="-23118"/>
                    <a:pt x="22995" y="-2238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636" name="Picture 49"/>
            <p:cNvPicPr>
              <a:picLocks noChangeAspect="1" noChangeArrowheads="1"/>
            </p:cNvPicPr>
            <p:nvPr/>
          </p:nvPicPr>
          <p:blipFill>
            <a:blip r:embed="rId5" cstate="print"/>
            <a:srcRect t="23759"/>
            <a:stretch>
              <a:fillRect/>
            </a:stretch>
          </p:blipFill>
          <p:spPr bwMode="auto">
            <a:xfrm>
              <a:off x="2321" y="2239"/>
              <a:ext cx="128" cy="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9765" name="Line 69"/>
          <p:cNvSpPr>
            <a:spLocks noChangeShapeType="1"/>
          </p:cNvSpPr>
          <p:nvPr/>
        </p:nvSpPr>
        <p:spPr bwMode="auto">
          <a:xfrm>
            <a:off x="4071938" y="3714750"/>
            <a:ext cx="4256087" cy="1588"/>
          </a:xfrm>
          <a:prstGeom prst="line">
            <a:avLst/>
          </a:prstGeom>
          <a:noFill/>
          <a:ln w="9360">
            <a:solidFill>
              <a:srgbClr val="33333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10" name="Picture 7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142852"/>
            <a:ext cx="1325562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3" name="Group 113"/>
          <p:cNvGrpSpPr>
            <a:grpSpLocks/>
          </p:cNvGrpSpPr>
          <p:nvPr/>
        </p:nvGrpSpPr>
        <p:grpSpPr bwMode="auto">
          <a:xfrm>
            <a:off x="3046413" y="4976813"/>
            <a:ext cx="396875" cy="404812"/>
            <a:chOff x="1919" y="3135"/>
            <a:chExt cx="250" cy="255"/>
          </a:xfrm>
        </p:grpSpPr>
        <p:pic>
          <p:nvPicPr>
            <p:cNvPr id="25615" name="Picture 1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59" y="3173"/>
              <a:ext cx="171" cy="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14" name="Group 115"/>
            <p:cNvGrpSpPr>
              <a:grpSpLocks/>
            </p:cNvGrpSpPr>
            <p:nvPr/>
          </p:nvGrpSpPr>
          <p:grpSpPr bwMode="auto">
            <a:xfrm>
              <a:off x="1956" y="3172"/>
              <a:ext cx="179" cy="179"/>
              <a:chOff x="1956" y="3172"/>
              <a:chExt cx="179" cy="179"/>
            </a:xfrm>
          </p:grpSpPr>
          <p:pic>
            <p:nvPicPr>
              <p:cNvPr id="25630" name="Picture 11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56" y="3172"/>
                <a:ext cx="179" cy="1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5631" name="Text Box 117"/>
              <p:cNvSpPr txBox="1">
                <a:spLocks noChangeArrowheads="1"/>
              </p:cNvSpPr>
              <p:nvPr/>
            </p:nvSpPr>
            <p:spPr bwMode="auto">
              <a:xfrm rot="4980000">
                <a:off x="1984" y="3199"/>
                <a:ext cx="121" cy="1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>
                  <a:cs typeface="Arial" charset="0"/>
                </a:endParaRPr>
              </a:p>
            </p:txBody>
          </p:sp>
        </p:grpSp>
        <p:grpSp>
          <p:nvGrpSpPr>
            <p:cNvPr id="15" name="Group 118"/>
            <p:cNvGrpSpPr>
              <a:grpSpLocks/>
            </p:cNvGrpSpPr>
            <p:nvPr/>
          </p:nvGrpSpPr>
          <p:grpSpPr bwMode="auto">
            <a:xfrm>
              <a:off x="1957" y="3196"/>
              <a:ext cx="68" cy="149"/>
              <a:chOff x="1957" y="3196"/>
              <a:chExt cx="68" cy="149"/>
            </a:xfrm>
          </p:grpSpPr>
          <p:grpSp>
            <p:nvGrpSpPr>
              <p:cNvPr id="16" name="Group 119"/>
              <p:cNvGrpSpPr>
                <a:grpSpLocks/>
              </p:cNvGrpSpPr>
              <p:nvPr/>
            </p:nvGrpSpPr>
            <p:grpSpPr bwMode="auto">
              <a:xfrm>
                <a:off x="1960" y="3224"/>
                <a:ext cx="65" cy="122"/>
                <a:chOff x="1960" y="3224"/>
                <a:chExt cx="65" cy="122"/>
              </a:xfrm>
            </p:grpSpPr>
            <p:sp>
              <p:nvSpPr>
                <p:cNvPr id="25626" name="AutoShape 120"/>
                <p:cNvSpPr>
                  <a:spLocks noChangeArrowheads="1"/>
                </p:cNvSpPr>
                <p:nvPr/>
              </p:nvSpPr>
              <p:spPr bwMode="auto">
                <a:xfrm rot="8940000" flipH="1" flipV="1">
                  <a:off x="1983" y="3258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27" name="AutoShape 121"/>
                <p:cNvSpPr>
                  <a:spLocks noChangeArrowheads="1"/>
                </p:cNvSpPr>
                <p:nvPr/>
              </p:nvSpPr>
              <p:spPr bwMode="auto">
                <a:xfrm rot="9780000" flipH="1" flipV="1">
                  <a:off x="1976" y="3245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28" name="AutoShape 122"/>
                <p:cNvSpPr>
                  <a:spLocks noChangeArrowheads="1"/>
                </p:cNvSpPr>
                <p:nvPr/>
              </p:nvSpPr>
              <p:spPr bwMode="auto">
                <a:xfrm rot="10020000" flipH="1" flipV="1">
                  <a:off x="1973" y="3237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29" name="AutoShape 123"/>
                <p:cNvSpPr>
                  <a:spLocks noChangeArrowheads="1"/>
                </p:cNvSpPr>
                <p:nvPr/>
              </p:nvSpPr>
              <p:spPr bwMode="auto">
                <a:xfrm rot="10560000" flipH="1" flipV="1">
                  <a:off x="1971" y="3225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</p:grpSp>
          <p:grpSp>
            <p:nvGrpSpPr>
              <p:cNvPr id="17" name="Group 124"/>
              <p:cNvGrpSpPr>
                <a:grpSpLocks/>
              </p:cNvGrpSpPr>
              <p:nvPr/>
            </p:nvGrpSpPr>
            <p:grpSpPr bwMode="auto">
              <a:xfrm>
                <a:off x="1957" y="3196"/>
                <a:ext cx="50" cy="126"/>
                <a:chOff x="1957" y="3196"/>
                <a:chExt cx="50" cy="126"/>
              </a:xfrm>
            </p:grpSpPr>
            <p:sp>
              <p:nvSpPr>
                <p:cNvPr id="25622" name="AutoShape 125"/>
                <p:cNvSpPr>
                  <a:spLocks noChangeArrowheads="1"/>
                </p:cNvSpPr>
                <p:nvPr/>
              </p:nvSpPr>
              <p:spPr bwMode="auto">
                <a:xfrm rot="10260000" flipH="1" flipV="1">
                  <a:off x="1971" y="3233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23" name="AutoShape 126"/>
                <p:cNvSpPr>
                  <a:spLocks noChangeArrowheads="1"/>
                </p:cNvSpPr>
                <p:nvPr/>
              </p:nvSpPr>
              <p:spPr bwMode="auto">
                <a:xfrm rot="-10500000" flipH="1" flipV="1">
                  <a:off x="1970" y="3219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24" name="AutoShape 127"/>
                <p:cNvSpPr>
                  <a:spLocks noChangeArrowheads="1"/>
                </p:cNvSpPr>
                <p:nvPr/>
              </p:nvSpPr>
              <p:spPr bwMode="auto">
                <a:xfrm rot="-10200000" flipH="1" flipV="1">
                  <a:off x="1970" y="3209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25" name="AutoShape 128"/>
                <p:cNvSpPr>
                  <a:spLocks noChangeArrowheads="1"/>
                </p:cNvSpPr>
                <p:nvPr/>
              </p:nvSpPr>
              <p:spPr bwMode="auto">
                <a:xfrm rot="-9660000" flipH="1" flipV="1">
                  <a:off x="1972" y="3199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</p:grpSp>
        </p:grpSp>
        <p:sp>
          <p:nvSpPr>
            <p:cNvPr id="25618" name="AutoShape 129"/>
            <p:cNvSpPr>
              <a:spLocks/>
            </p:cNvSpPr>
            <p:nvPr/>
          </p:nvSpPr>
          <p:spPr bwMode="auto">
            <a:xfrm rot="1140000" flipH="1">
              <a:off x="1946" y="3162"/>
              <a:ext cx="195" cy="203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-31992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-32007" y="0"/>
                    <a:pt x="-22336" y="9670"/>
                    <a:pt x="-22336" y="21600"/>
                  </a:cubicBezTo>
                  <a:cubicBezTo>
                    <a:pt x="-22336" y="-32549"/>
                    <a:pt x="-31177" y="-23118"/>
                    <a:pt x="22995" y="-22382"/>
                  </a:cubicBezTo>
                </a:path>
                <a:path w="43200" h="43155" stroke="0" extrusionOk="0">
                  <a:moveTo>
                    <a:pt x="3603" y="-31992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-32007" y="0"/>
                    <a:pt x="-22336" y="9670"/>
                    <a:pt x="-22336" y="21600"/>
                  </a:cubicBezTo>
                  <a:cubicBezTo>
                    <a:pt x="-22336" y="-32549"/>
                    <a:pt x="-31177" y="-23118"/>
                    <a:pt x="22995" y="-2238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619" name="Picture 130"/>
            <p:cNvPicPr>
              <a:picLocks noChangeAspect="1" noChangeArrowheads="1"/>
            </p:cNvPicPr>
            <p:nvPr/>
          </p:nvPicPr>
          <p:blipFill>
            <a:blip r:embed="rId5" cstate="print"/>
            <a:srcRect t="23759"/>
            <a:stretch>
              <a:fillRect/>
            </a:stretch>
          </p:blipFill>
          <p:spPr bwMode="auto">
            <a:xfrm>
              <a:off x="2006" y="3184"/>
              <a:ext cx="128" cy="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9827" name="Line 131"/>
          <p:cNvSpPr>
            <a:spLocks noChangeShapeType="1"/>
          </p:cNvSpPr>
          <p:nvPr/>
        </p:nvSpPr>
        <p:spPr bwMode="auto">
          <a:xfrm flipV="1">
            <a:off x="3571875" y="5213350"/>
            <a:ext cx="4205288" cy="12700"/>
          </a:xfrm>
          <a:prstGeom prst="line">
            <a:avLst/>
          </a:prstGeom>
          <a:noFill/>
          <a:ln w="9360">
            <a:solidFill>
              <a:srgbClr val="33333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828" name="Rectangle 132"/>
          <p:cNvSpPr>
            <a:spLocks noChangeArrowheads="1"/>
          </p:cNvSpPr>
          <p:nvPr/>
        </p:nvSpPr>
        <p:spPr bwMode="auto">
          <a:xfrm>
            <a:off x="3500438" y="4929188"/>
            <a:ext cx="5214937" cy="85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>
                <a:solidFill>
                  <a:schemeClr val="tx2"/>
                </a:solidFill>
              </a:rPr>
              <a:t>Исследование </a:t>
            </a:r>
            <a:r>
              <a:rPr lang="ru-RU" sz="1800" b="1">
                <a:solidFill>
                  <a:srgbClr val="A50021"/>
                </a:solidFill>
              </a:rPr>
              <a:t>взаимодействия гимназии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>
                <a:solidFill>
                  <a:srgbClr val="A50021"/>
                </a:solidFill>
              </a:rPr>
              <a:t> с семьями учащихся</a:t>
            </a:r>
            <a:r>
              <a:rPr lang="ru-RU" sz="1800" b="1">
                <a:solidFill>
                  <a:schemeClr val="tx2"/>
                </a:solidFill>
              </a:rPr>
              <a:t> в рамках реализации образовательной программы</a:t>
            </a:r>
            <a:r>
              <a:rPr lang="ru-RU" sz="1800">
                <a:solidFill>
                  <a:srgbClr val="000000"/>
                </a:solidFill>
              </a:rPr>
              <a:t>.</a:t>
            </a:r>
            <a:r>
              <a:rPr lang="ru-RU" sz="1800"/>
              <a:t>                                                         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7000875" y="6500813"/>
            <a:ext cx="2143125" cy="357187"/>
          </a:xfrm>
          <a:prstGeom prst="rect">
            <a:avLst/>
          </a:prstGeom>
          <a:solidFill>
            <a:srgbClr val="FFA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/>
      <p:bldP spid="29700" grpId="0"/>
      <p:bldP spid="29765" grpId="0" animBg="1"/>
      <p:bldP spid="29827" grpId="0" animBg="1"/>
      <p:bldP spid="298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42852"/>
            <a:ext cx="9144000" cy="631903"/>
          </a:xfrm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  <a:lin ang="5400000" scaled="0"/>
          </a:gradFill>
          <a:ln>
            <a:solidFill>
              <a:schemeClr val="folHlink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800" kern="12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Этапы мониторинга</a:t>
            </a:r>
            <a:endParaRPr lang="en-US" sz="1800" kern="1200" cap="all" dirty="0" smtClean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gray">
          <a:xfrm>
            <a:off x="1187450" y="5013325"/>
            <a:ext cx="3071813" cy="720725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1913" y="5157788"/>
            <a:ext cx="2713037" cy="417512"/>
            <a:chOff x="624" y="672"/>
            <a:chExt cx="1773" cy="240"/>
          </a:xfrm>
        </p:grpSpPr>
        <p:sp>
          <p:nvSpPr>
            <p:cNvPr id="102405" name="AutoShape 5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7682" name="AutoShape 6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29999"/>
                  </a:srgbClr>
                </a:gs>
                <a:gs pos="100000">
                  <a:srgbClr val="7BB11B">
                    <a:alpha val="29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</p:grpSp>
      <p:sp>
        <p:nvSpPr>
          <p:cNvPr id="27654" name="AutoShape 7"/>
          <p:cNvSpPr>
            <a:spLocks noChangeArrowheads="1"/>
          </p:cNvSpPr>
          <p:nvPr/>
        </p:nvSpPr>
        <p:spPr bwMode="gray">
          <a:xfrm>
            <a:off x="4787900" y="5084763"/>
            <a:ext cx="2981325" cy="78581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003800" y="5229225"/>
            <a:ext cx="2713038" cy="417513"/>
            <a:chOff x="624" y="672"/>
            <a:chExt cx="1773" cy="240"/>
          </a:xfrm>
        </p:grpSpPr>
        <p:sp>
          <p:nvSpPr>
            <p:cNvPr id="102409" name="AutoShape 9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FF7C80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7680" name="AutoShape 10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29999"/>
                  </a:srgbClr>
                </a:gs>
                <a:gs pos="100000">
                  <a:srgbClr val="FF7C80">
                    <a:alpha val="29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</p:grpSp>
      <p:sp>
        <p:nvSpPr>
          <p:cNvPr id="27656" name="Rectangle 28"/>
          <p:cNvSpPr>
            <a:spLocks noChangeArrowheads="1"/>
          </p:cNvSpPr>
          <p:nvPr/>
        </p:nvSpPr>
        <p:spPr bwMode="white">
          <a:xfrm>
            <a:off x="1619250" y="515778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i="1">
                <a:latin typeface="Times New Roman" pitchFamily="18" charset="0"/>
                <a:cs typeface="Arial" charset="0"/>
              </a:rPr>
              <a:t>виды</a:t>
            </a:r>
            <a:endParaRPr lang="en-US" sz="1800" b="1" i="1">
              <a:latin typeface="Times New Roman" pitchFamily="18" charset="0"/>
              <a:cs typeface="Arial" charset="0"/>
            </a:endParaRPr>
          </a:p>
        </p:txBody>
      </p:sp>
      <p:sp>
        <p:nvSpPr>
          <p:cNvPr id="27657" name="Rectangle 29"/>
          <p:cNvSpPr>
            <a:spLocks noChangeArrowheads="1"/>
          </p:cNvSpPr>
          <p:nvPr/>
        </p:nvSpPr>
        <p:spPr bwMode="white">
          <a:xfrm>
            <a:off x="5580063" y="5229225"/>
            <a:ext cx="1292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i="1">
                <a:latin typeface="Times New Roman" pitchFamily="18" charset="0"/>
                <a:cs typeface="Arial" charset="0"/>
              </a:rPr>
              <a:t>формы</a:t>
            </a:r>
            <a:endParaRPr lang="en-US" sz="1800" b="1" i="1">
              <a:latin typeface="Times New Roman" pitchFamily="18" charset="0"/>
              <a:cs typeface="Arial" charset="0"/>
            </a:endParaRPr>
          </a:p>
        </p:txBody>
      </p:sp>
      <p:grpSp>
        <p:nvGrpSpPr>
          <p:cNvPr id="4" name="Группа 31"/>
          <p:cNvGrpSpPr>
            <a:grpSpLocks/>
          </p:cNvGrpSpPr>
          <p:nvPr/>
        </p:nvGrpSpPr>
        <p:grpSpPr bwMode="auto">
          <a:xfrm>
            <a:off x="827088" y="1484313"/>
            <a:ext cx="7354887" cy="3324225"/>
            <a:chOff x="914400" y="1657350"/>
            <a:chExt cx="7354888" cy="3324225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914400" y="4462463"/>
              <a:ext cx="7354888" cy="519112"/>
              <a:chOff x="399" y="2820"/>
              <a:chExt cx="4929" cy="348"/>
            </a:xfrm>
          </p:grpSpPr>
          <p:sp>
            <p:nvSpPr>
              <p:cNvPr id="102412" name="AutoShape 12"/>
              <p:cNvSpPr>
                <a:spLocks noChangeArrowheads="1"/>
              </p:cNvSpPr>
              <p:nvPr/>
            </p:nvSpPr>
            <p:spPr bwMode="gray">
              <a:xfrm>
                <a:off x="399" y="2905"/>
                <a:ext cx="218" cy="175"/>
              </a:xfrm>
              <a:prstGeom prst="roundRect">
                <a:avLst>
                  <a:gd name="adj" fmla="val 29069"/>
                </a:avLst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102413" name="AutoShape 13"/>
              <p:cNvSpPr>
                <a:spLocks noChangeArrowheads="1"/>
              </p:cNvSpPr>
              <p:nvPr/>
            </p:nvSpPr>
            <p:spPr bwMode="gray">
              <a:xfrm>
                <a:off x="480" y="2820"/>
                <a:ext cx="4848" cy="348"/>
              </a:xfrm>
              <a:prstGeom prst="rightArrow">
                <a:avLst>
                  <a:gd name="adj1" fmla="val 50000"/>
                  <a:gd name="adj2" fmla="val 63206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</p:grpSp>
        <p:sp>
          <p:nvSpPr>
            <p:cNvPr id="27661" name="Text Box 14"/>
            <p:cNvSpPr txBox="1">
              <a:spLocks noChangeArrowheads="1"/>
            </p:cNvSpPr>
            <p:nvPr/>
          </p:nvSpPr>
          <p:spPr bwMode="gray">
            <a:xfrm>
              <a:off x="1822450" y="4551363"/>
              <a:ext cx="6302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1</a:t>
              </a:r>
              <a:endParaRPr lang="en-US" sz="1400" b="1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7662" name="Text Box 15"/>
            <p:cNvSpPr txBox="1">
              <a:spLocks noChangeArrowheads="1"/>
            </p:cNvSpPr>
            <p:nvPr/>
          </p:nvSpPr>
          <p:spPr bwMode="gray">
            <a:xfrm>
              <a:off x="4214813" y="4551363"/>
              <a:ext cx="6302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2</a:t>
              </a:r>
              <a:endParaRPr lang="en-US" sz="1400" b="1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7663" name="Text Box 16"/>
            <p:cNvSpPr txBox="1">
              <a:spLocks noChangeArrowheads="1"/>
            </p:cNvSpPr>
            <p:nvPr/>
          </p:nvSpPr>
          <p:spPr bwMode="gray">
            <a:xfrm>
              <a:off x="6438900" y="4551363"/>
              <a:ext cx="6286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3</a:t>
              </a:r>
              <a:endParaRPr lang="en-US" sz="1400" b="1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7664" name="Line 17"/>
            <p:cNvSpPr>
              <a:spLocks noChangeShapeType="1"/>
            </p:cNvSpPr>
            <p:nvPr/>
          </p:nvSpPr>
          <p:spPr bwMode="black">
            <a:xfrm flipV="1">
              <a:off x="1177925" y="2760663"/>
              <a:ext cx="0" cy="17907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5" name="Line 18"/>
            <p:cNvSpPr>
              <a:spLocks noChangeShapeType="1"/>
            </p:cNvSpPr>
            <p:nvPr/>
          </p:nvSpPr>
          <p:spPr bwMode="black">
            <a:xfrm flipV="1">
              <a:off x="3392488" y="2444750"/>
              <a:ext cx="0" cy="210661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6" name="Line 19"/>
            <p:cNvSpPr>
              <a:spLocks noChangeShapeType="1"/>
            </p:cNvSpPr>
            <p:nvPr/>
          </p:nvSpPr>
          <p:spPr bwMode="black">
            <a:xfrm flipV="1">
              <a:off x="5592763" y="2016125"/>
              <a:ext cx="0" cy="253523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7" name="Line 20"/>
            <p:cNvSpPr>
              <a:spLocks noChangeShapeType="1"/>
            </p:cNvSpPr>
            <p:nvPr/>
          </p:nvSpPr>
          <p:spPr bwMode="black">
            <a:xfrm flipV="1">
              <a:off x="7813675" y="1657350"/>
              <a:ext cx="0" cy="289401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21" name="AutoShape 21"/>
            <p:cNvSpPr>
              <a:spLocks noChangeArrowheads="1"/>
            </p:cNvSpPr>
            <p:nvPr/>
          </p:nvSpPr>
          <p:spPr bwMode="gray">
            <a:xfrm>
              <a:off x="1177925" y="4122737"/>
              <a:ext cx="2208212" cy="428625"/>
            </a:xfrm>
            <a:prstGeom prst="bevel">
              <a:avLst>
                <a:gd name="adj" fmla="val 5903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7255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2422" name="AutoShape 22"/>
            <p:cNvSpPr>
              <a:spLocks noChangeArrowheads="1"/>
            </p:cNvSpPr>
            <p:nvPr/>
          </p:nvSpPr>
          <p:spPr bwMode="gray">
            <a:xfrm>
              <a:off x="3394075" y="3621087"/>
              <a:ext cx="2206625" cy="930275"/>
            </a:xfrm>
            <a:prstGeom prst="bevel">
              <a:avLst>
                <a:gd name="adj" fmla="val 304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2423" name="AutoShape 23"/>
            <p:cNvSpPr>
              <a:spLocks noChangeArrowheads="1"/>
            </p:cNvSpPr>
            <p:nvPr/>
          </p:nvSpPr>
          <p:spPr bwMode="gray">
            <a:xfrm>
              <a:off x="5600701" y="3048000"/>
              <a:ext cx="2208212" cy="1503362"/>
            </a:xfrm>
            <a:prstGeom prst="bevel">
              <a:avLst>
                <a:gd name="adj" fmla="val 248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3529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7671" name="Rectangle 24"/>
            <p:cNvSpPr>
              <a:spLocks noChangeArrowheads="1"/>
            </p:cNvSpPr>
            <p:nvPr/>
          </p:nvSpPr>
          <p:spPr bwMode="black">
            <a:xfrm>
              <a:off x="1177925" y="2133600"/>
              <a:ext cx="2149475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u="sng" dirty="0">
                  <a:solidFill>
                    <a:srgbClr val="002060"/>
                  </a:solidFill>
                  <a:latin typeface="Times New Roman" pitchFamily="18" charset="0"/>
                </a:rPr>
                <a:t>Начало учебного года</a:t>
              </a:r>
            </a:p>
            <a:p>
              <a:pPr algn="ctr"/>
              <a:endParaRPr lang="ru-RU" sz="1400" dirty="0">
                <a:latin typeface="Times New Roman" pitchFamily="18" charset="0"/>
              </a:endParaRPr>
            </a:p>
            <a:p>
              <a:pPr algn="ctr"/>
              <a:r>
                <a:rPr lang="ru-RU" sz="1400" dirty="0">
                  <a:latin typeface="Times New Roman" pitchFamily="18" charset="0"/>
                </a:rPr>
                <a:t> </a:t>
              </a:r>
              <a:r>
                <a:rPr lang="ru-RU" sz="2000" b="1" i="1" dirty="0">
                  <a:latin typeface="Times New Roman" pitchFamily="18" charset="0"/>
                </a:rPr>
                <a:t>ориентирован на сбор данных до реализации программы</a:t>
              </a:r>
              <a:r>
                <a:rPr lang="ru-RU" sz="2000" b="1" dirty="0"/>
                <a:t> </a:t>
              </a:r>
              <a:endParaRPr lang="en-US" sz="2000" b="1" dirty="0"/>
            </a:p>
          </p:txBody>
        </p:sp>
        <p:sp>
          <p:nvSpPr>
            <p:cNvPr id="114718" name="Rectangle 25"/>
            <p:cNvSpPr>
              <a:spLocks noChangeArrowheads="1"/>
            </p:cNvSpPr>
            <p:nvPr/>
          </p:nvSpPr>
          <p:spPr bwMode="black">
            <a:xfrm>
              <a:off x="3419475" y="2205037"/>
              <a:ext cx="2149475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u="sng" dirty="0">
                  <a:solidFill>
                    <a:srgbClr val="002060"/>
                  </a:solidFill>
                  <a:latin typeface="Times New Roman" pitchFamily="18" charset="0"/>
                </a:rPr>
                <a:t>В течение учебного года</a:t>
              </a:r>
            </a:p>
            <a:p>
              <a:pPr algn="ctr">
                <a:defRPr/>
              </a:pPr>
              <a:r>
                <a:rPr lang="ru-RU" sz="16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предполагает реализацию основных направлений программы </a:t>
              </a:r>
            </a:p>
            <a:p>
              <a:pPr algn="ctr">
                <a:defRPr/>
              </a:pPr>
              <a:endParaRPr lang="en-US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14719" name="Rectangle 26"/>
            <p:cNvSpPr>
              <a:spLocks noChangeArrowheads="1"/>
            </p:cNvSpPr>
            <p:nvPr/>
          </p:nvSpPr>
          <p:spPr bwMode="black">
            <a:xfrm>
              <a:off x="5629276" y="1943100"/>
              <a:ext cx="2149475" cy="135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b="1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Конец года</a:t>
              </a:r>
            </a:p>
            <a:p>
              <a:pPr algn="ctr">
                <a:defRPr/>
              </a:pPr>
              <a:r>
                <a:rPr lang="ru-RU" sz="1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ориентирован на сбор данных исследования после реализации Программы</a:t>
              </a:r>
              <a:endParaRPr lang="en-US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7674" name="Text Box 27"/>
            <p:cNvSpPr txBox="1">
              <a:spLocks noChangeArrowheads="1"/>
            </p:cNvSpPr>
            <p:nvPr/>
          </p:nvSpPr>
          <p:spPr bwMode="black">
            <a:xfrm>
              <a:off x="1187450" y="4005262"/>
              <a:ext cx="2232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800" i="1">
                  <a:solidFill>
                    <a:srgbClr val="000000"/>
                  </a:solidFill>
                </a:rPr>
                <a:t>контрольный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2432" name="Text Box 32"/>
            <p:cNvSpPr txBox="1">
              <a:spLocks noChangeArrowheads="1"/>
            </p:cNvSpPr>
            <p:nvPr/>
          </p:nvSpPr>
          <p:spPr bwMode="black">
            <a:xfrm>
              <a:off x="3613150" y="3906837"/>
              <a:ext cx="17192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формирующий</a:t>
              </a:r>
              <a:endPara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2433" name="Text Box 33"/>
            <p:cNvSpPr txBox="1">
              <a:spLocks noChangeArrowheads="1"/>
            </p:cNvSpPr>
            <p:nvPr/>
          </p:nvSpPr>
          <p:spPr bwMode="black">
            <a:xfrm>
              <a:off x="5802313" y="3654425"/>
              <a:ext cx="20097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интерпретационный</a:t>
              </a:r>
              <a:endPara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pic>
        <p:nvPicPr>
          <p:cNvPr id="2765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0" y="333375"/>
            <a:ext cx="136525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191" y="184846"/>
            <a:ext cx="8229600" cy="563563"/>
          </a:xfrm>
        </p:spPr>
        <p:txBody>
          <a:bodyPr/>
          <a:lstStyle/>
          <a:p>
            <a:r>
              <a:rPr lang="ru-RU" sz="16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10 федеральных </a:t>
            </a:r>
            <a:r>
              <a:rPr lang="ru-RU" sz="1600" cap="all" dirty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проектов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358246" cy="4929198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«Современная школа»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 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(укрепление 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материально-технической базы, строительство школ, ликвидация третьей смены, новые методы обучения)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«Молодые профессионалы»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(повышение качества подготовки кадров)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«Учитель будущего»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(переподготовка учителей, НСУР, горизонтальная система карьерного роста 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«Успех каждого ребенка»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(дополнительное образование, профориентация и поддержка талантливых детей)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«Социальная активность»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(поддержка добровольчества и волонтерства)</a:t>
            </a:r>
          </a:p>
        </p:txBody>
      </p:sp>
      <p:pic>
        <p:nvPicPr>
          <p:cNvPr id="3074" name="Picture 2" descr="C:\Users\Нина Александровна\Desktop\1447bc82e6f0bf1c1dd2f24f5435cc4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122" y="71412"/>
            <a:ext cx="785818" cy="790429"/>
          </a:xfrm>
          <a:prstGeom prst="rect">
            <a:avLst/>
          </a:prstGeom>
          <a:noFill/>
        </p:spPr>
      </p:pic>
      <p:pic>
        <p:nvPicPr>
          <p:cNvPr id="5" name="Picture 2" descr="C:\Users\Нина Александровна\Desktop\эмблем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73" y="142853"/>
            <a:ext cx="1139029" cy="1066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1571625"/>
            <a:ext cx="7923213" cy="41973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kern="1200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Направление 3. </a:t>
            </a:r>
            <a:br>
              <a:rPr lang="ru-RU" sz="2400" kern="1200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2400" kern="1200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Исследование взаимодействия с семьями учащихся в рамках реализации воспитательной программы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710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9586"/>
            <a:ext cx="1071563" cy="1270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71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68" name="Group 52"/>
          <p:cNvGraphicFramePr>
            <a:graphicFrameLocks noGrp="1"/>
          </p:cNvGraphicFramePr>
          <p:nvPr/>
        </p:nvGraphicFramePr>
        <p:xfrm>
          <a:off x="428625" y="1357313"/>
          <a:ext cx="8358188" cy="5100639"/>
        </p:xfrm>
        <a:graphic>
          <a:graphicData uri="http://schemas.openxmlformats.org/drawingml/2006/table">
            <a:tbl>
              <a:tblPr/>
              <a:tblGrid>
                <a:gridCol w="565150"/>
                <a:gridCol w="5345113"/>
                <a:gridCol w="785812"/>
                <a:gridCol w="785813"/>
                <a:gridCol w="8763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    средний   низкий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Вовлеченность родителей в воспитательный процесс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Ознакомление родителей с концепцией воспитательной деятельности, реализуемой в классе и в ОУ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Вовлеченность родителей в реализацию воспитательной программы в классе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Информированность родителей о ходе реализации и результатах воспитательной деятельности в классе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Открытость развивающей образовательной среды для родителей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Активность родителей в реализации воспитательной программы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1563" cy="1270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53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82" name="Group 42"/>
          <p:cNvGraphicFramePr>
            <a:graphicFrameLocks noGrp="1"/>
          </p:cNvGraphicFramePr>
          <p:nvPr/>
        </p:nvGraphicFramePr>
        <p:xfrm>
          <a:off x="428625" y="1285875"/>
          <a:ext cx="8358188" cy="5229227"/>
        </p:xfrm>
        <a:graphic>
          <a:graphicData uri="http://schemas.openxmlformats.org/drawingml/2006/table">
            <a:tbl>
              <a:tblPr/>
              <a:tblGrid>
                <a:gridCol w="565150"/>
                <a:gridCol w="5345113"/>
                <a:gridCol w="785812"/>
                <a:gridCol w="785813"/>
                <a:gridCol w="876300"/>
              </a:tblGrid>
              <a:tr h="40163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Психолого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педагогическая поддержка родителей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единого развивающего пространства в системе «семья – школа»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 родителям в решении проблем воспитания детей в семье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3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Помощь семьям, нуждающимся в дополнительной поддержке (педагогической, психологической, материальной, правовой..)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3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Деятельность, направленная на сплочение семей, укрепление детско – родительских отношений, поддержание семейных традиций и ценностей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Информирование родителей о дополнительных образовательных возможностях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307"/>
            <a:ext cx="1071563" cy="1270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990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0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6165248"/>
              </p:ext>
            </p:extLst>
          </p:nvPr>
        </p:nvGraphicFramePr>
        <p:xfrm>
          <a:off x="395536" y="1216674"/>
          <a:ext cx="8501062" cy="5580733"/>
        </p:xfrm>
        <a:graphic>
          <a:graphicData uri="http://schemas.openxmlformats.org/drawingml/2006/table">
            <a:tbl>
              <a:tblPr/>
              <a:tblGrid>
                <a:gridCol w="574675"/>
                <a:gridCol w="5437187"/>
                <a:gridCol w="798513"/>
                <a:gridCol w="800100"/>
                <a:gridCol w="890587"/>
              </a:tblGrid>
              <a:tr h="51660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Психолого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педагогическое просвещение родителей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2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в классе ОС, направленных на повышение психолого – педагогической культуры родителей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Знакомство родителей с психолого – педагогической литературой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социальных и психолого – педагогических исследований среди родителей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Знакомство родителей с основными тенденциями развития современного образования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Информированность родителей об истории и достижениях ОУ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63" cy="1270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50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54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0464897"/>
              </p:ext>
            </p:extLst>
          </p:nvPr>
        </p:nvGraphicFramePr>
        <p:xfrm>
          <a:off x="357188" y="1357313"/>
          <a:ext cx="8501062" cy="5111752"/>
        </p:xfrm>
        <a:graphic>
          <a:graphicData uri="http://schemas.openxmlformats.org/drawingml/2006/table">
            <a:tbl>
              <a:tblPr/>
              <a:tblGrid>
                <a:gridCol w="574675"/>
                <a:gridCol w="5437187"/>
                <a:gridCol w="798513"/>
                <a:gridCol w="800100"/>
                <a:gridCol w="890587"/>
              </a:tblGrid>
              <a:tr h="89693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Интерес родителей к программе 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 взаимодействия педагога с семьями учащихся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Значимость для родителей воспитательной деятельности, реализуемой в классе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активность участия родителей в жизни класса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удовлетворенность родителей воспитательной программой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 взаимоотношений между педагогом и семьями учащихся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педагога от взаимодействия с родителями в рамках  воспитательной  программы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9586"/>
            <a:ext cx="1071563" cy="1270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74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-57149"/>
            <a:ext cx="8281988" cy="954064"/>
          </a:xfrm>
        </p:spPr>
        <p:txBody>
          <a:bodyPr/>
          <a:lstStyle/>
          <a:p>
            <a:r>
              <a:rPr lang="ru-RU" sz="1800" kern="12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Уровень удовлетворенности родителей жизнедеятельностью гимназии</a:t>
            </a:r>
          </a:p>
        </p:txBody>
      </p:sp>
      <p:graphicFrame>
        <p:nvGraphicFramePr>
          <p:cNvPr id="64553" name="Group 4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545675011"/>
              </p:ext>
            </p:extLst>
          </p:nvPr>
        </p:nvGraphicFramePr>
        <p:xfrm>
          <a:off x="250825" y="1628799"/>
          <a:ext cx="8393141" cy="2962256"/>
        </p:xfrm>
        <a:graphic>
          <a:graphicData uri="http://schemas.openxmlformats.org/drawingml/2006/table">
            <a:tbl>
              <a:tblPr/>
              <a:tblGrid>
                <a:gridCol w="5035555"/>
                <a:gridCol w="3357586"/>
              </a:tblGrid>
              <a:tr h="740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EAA8"/>
                          </a:solidFill>
                          <a:effectLst/>
                          <a:latin typeface="Times New Roman" pitchFamily="18" charset="0"/>
                        </a:rPr>
                        <a:t>уровень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EAA8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41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latin typeface="Times New Roman"/>
                          <a:ea typeface="Times New Roman"/>
                        </a:rPr>
                        <a:t>70%</a:t>
                      </a:r>
                      <a:endParaRPr lang="ru-RU" sz="32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ED"/>
                    </a:solidFill>
                  </a:tcPr>
                </a:tc>
              </a:tr>
              <a:tr h="740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средний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latin typeface="Times New Roman"/>
                          <a:ea typeface="Times New Roman"/>
                        </a:rPr>
                        <a:t>  26%</a:t>
                      </a:r>
                      <a:endParaRPr lang="ru-RU" sz="32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  <a:tr h="740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низкий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3200" b="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3200" b="0" dirty="0" smtClean="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32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</a:tbl>
          </a:graphicData>
        </a:graphic>
      </p:graphicFrame>
      <p:sp>
        <p:nvSpPr>
          <p:cNvPr id="64542" name="Нижний колонтитул 3"/>
          <p:cNvSpPr txBox="1">
            <a:spLocks noGrp="1"/>
          </p:cNvSpPr>
          <p:nvPr/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 b="1">
                <a:solidFill>
                  <a:schemeClr val="bg2"/>
                </a:solidFill>
              </a:rPr>
              <a:t>www.themegallery.com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1348497"/>
              </p:ext>
            </p:extLst>
          </p:nvPr>
        </p:nvGraphicFramePr>
        <p:xfrm>
          <a:off x="250825" y="5013177"/>
          <a:ext cx="8353623" cy="1716792"/>
        </p:xfrm>
        <a:graphic>
          <a:graphicData uri="http://schemas.openxmlformats.org/drawingml/2006/table">
            <a:tbl>
              <a:tblPr/>
              <a:tblGrid>
                <a:gridCol w="2162665"/>
                <a:gridCol w="2090092"/>
                <a:gridCol w="2090092"/>
                <a:gridCol w="2010774"/>
              </a:tblGrid>
              <a:tr h="1001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EAA8"/>
                          </a:solidFill>
                          <a:effectLst/>
                          <a:latin typeface="Times New Roman" pitchFamily="18" charset="0"/>
                        </a:rPr>
                        <a:t>Кл/год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EAA8"/>
                          </a:solidFill>
                          <a:effectLst/>
                          <a:latin typeface="Times New Roman" pitchFamily="18" charset="0"/>
                        </a:rPr>
                        <a:t>2016-2017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EAA8"/>
                          </a:solidFill>
                          <a:effectLst/>
                          <a:latin typeface="Times New Roman" pitchFamily="18" charset="0"/>
                        </a:rPr>
                        <a:t>2017-2018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EAA8"/>
                          </a:solidFill>
                          <a:effectLst/>
                          <a:latin typeface="Times New Roman" pitchFamily="18" charset="0"/>
                        </a:rPr>
                        <a:t>2018-2019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5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3,388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ED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9586"/>
            <a:ext cx="1071563" cy="1270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440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kern="12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Слово родителям</a:t>
            </a:r>
            <a:endParaRPr lang="ru-RU" sz="1800" kern="1200" cap="all" dirty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ru-RU" sz="1800" dirty="0"/>
          </a:p>
          <a:p>
            <a:pPr marL="0" lvl="0" indent="0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24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«Родительский ресурс многогранен. Он не исчерпывается конкретным участием в органах управления, конференциях, собраниях... Когда педагогический коллектив и родители создают атмосферу сотрудничества, доверия, ребёнок ощущает заинтересованность в своей судьбе, получает так необходимые ему поддержку и опору. Такие условия благоприятны. Такое образовательное пространство плодотворно».</a:t>
            </a:r>
          </a:p>
          <a:p>
            <a:pPr marL="0" indent="0">
              <a:buNone/>
            </a:pPr>
            <a:endParaRPr lang="ru-RU" sz="1800" b="1" kern="1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9586"/>
            <a:ext cx="1071563" cy="1270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1571604" y="428604"/>
            <a:ext cx="5105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Добро пожаловать</a:t>
            </a:r>
            <a:r>
              <a:rPr lang="en-US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 </a:t>
            </a:r>
            <a:r>
              <a:rPr lang="en-US" sz="54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!</a:t>
            </a:r>
            <a:endParaRPr lang="ru-RU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29058" y="6072206"/>
            <a:ext cx="150019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P1000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072230" cy="3616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gray">
          <a:xfrm>
            <a:off x="1857356" y="5000636"/>
            <a:ext cx="5105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МОУ «Гимназия иностранных языков» г. Ухты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A50021"/>
              </a:soli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cap="all" dirty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10 федеральных проектов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606760" cy="542926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«Новые возможности для каждого»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(непрерывное обучение, единая платформа-навигатор по доступным курсам)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«Поддержка семей, имеющих детей»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(педагогическая и психологическая помощь родителям)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«Цифровая образовательная среда»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(технические условия для внедрения цифровых технологий в школе)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«Экспорт образования»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(конкурентоспособность российского высшего образования на глобальном и национальном рынках)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«Социальные лифты для каждого»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(отбор и поддержка социально активных людей, обладающих определенным уровнем позитивных личных качеств, предпринимательских и менеджерских способностей)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ru-RU" sz="1600" b="1" u="sng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Нина Александровна\Desktop\1447bc82e6f0bf1c1dd2f24f5435cc4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2162" y="24261"/>
            <a:ext cx="785818" cy="790429"/>
          </a:xfrm>
          <a:prstGeom prst="rect">
            <a:avLst/>
          </a:prstGeom>
          <a:noFill/>
        </p:spPr>
      </p:pic>
      <p:pic>
        <p:nvPicPr>
          <p:cNvPr id="5" name="Picture 2" descr="C:\Users\Нина Александровна\Desktop\эмблем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04" y="54854"/>
            <a:ext cx="1139029" cy="1066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63563"/>
          </a:xfrm>
        </p:spPr>
        <p:txBody>
          <a:bodyPr/>
          <a:lstStyle/>
          <a:p>
            <a:r>
              <a:rPr lang="ru-RU" sz="16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Нацпроект «Образование»</a:t>
            </a:r>
            <a:br>
              <a:rPr lang="ru-RU" sz="16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16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 и Программа развития гимназии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8538233"/>
              </p:ext>
            </p:extLst>
          </p:nvPr>
        </p:nvGraphicFramePr>
        <p:xfrm>
          <a:off x="142844" y="1208955"/>
          <a:ext cx="8858312" cy="54604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67636"/>
                <a:gridCol w="4590676"/>
              </a:tblGrid>
              <a:tr h="8576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Федеральные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проекты нацпроекта «Образование»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Единичные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проекты Программы развития на 2017-22 г.г.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</a:tr>
              <a:tr h="40712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A50021"/>
                          </a:solidFill>
                          <a:latin typeface="Georgia" pitchFamily="18" charset="0"/>
                        </a:rPr>
                        <a:t>«Учитель будущего» </a:t>
                      </a:r>
                      <a:endParaRPr lang="ru-RU" sz="1600" b="1" dirty="0">
                        <a:solidFill>
                          <a:srgbClr val="A50021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Georgia" pitchFamily="18" charset="0"/>
                        </a:rPr>
                        <a:t>«Развитие педагогического потенциала»</a:t>
                      </a: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40712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A50021"/>
                          </a:solidFill>
                          <a:latin typeface="Georgia" pitchFamily="18" charset="0"/>
                        </a:rPr>
                        <a:t>«Новые возможности для каждого» </a:t>
                      </a:r>
                      <a:endParaRPr lang="ru-RU" sz="1600" b="1" dirty="0">
                        <a:solidFill>
                          <a:srgbClr val="A50021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712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A50021"/>
                          </a:solidFill>
                          <a:latin typeface="Georgia" pitchFamily="18" charset="0"/>
                        </a:rPr>
                        <a:t>«Молодые профессионалы» </a:t>
                      </a:r>
                      <a:endParaRPr lang="ru-RU" sz="1600" b="1" dirty="0">
                        <a:solidFill>
                          <a:srgbClr val="A50021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712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A50021"/>
                          </a:solidFill>
                          <a:latin typeface="Georgia" pitchFamily="18" charset="0"/>
                        </a:rPr>
                        <a:t>«Успех каждого ребенка» </a:t>
                      </a:r>
                      <a:endParaRPr lang="ru-RU" sz="1600" b="1" dirty="0">
                        <a:solidFill>
                          <a:srgbClr val="A50021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Georgia" pitchFamily="18" charset="0"/>
                        </a:rPr>
                        <a:t>«Успешный ученик»</a:t>
                      </a:r>
                    </a:p>
                  </a:txBody>
                  <a:tcPr anchor="ctr"/>
                </a:tc>
              </a:tr>
              <a:tr h="40712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A50021"/>
                          </a:solidFill>
                          <a:latin typeface="Georgia" pitchFamily="18" charset="0"/>
                        </a:rPr>
                        <a:t>«Социальная активность» </a:t>
                      </a:r>
                      <a:endParaRPr lang="ru-RU" sz="1600" b="1" dirty="0">
                        <a:solidFill>
                          <a:srgbClr val="A50021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A5002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«Школа социального опыта»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4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A50021"/>
                          </a:solidFill>
                          <a:latin typeface="Georgia" pitchFamily="18" charset="0"/>
                        </a:rPr>
                        <a:t>«Социальные лифты для каждого»</a:t>
                      </a:r>
                      <a:endParaRPr lang="ru-RU" sz="1600" b="1" dirty="0" smtClean="0">
                        <a:solidFill>
                          <a:srgbClr val="A5002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712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A50021"/>
                          </a:solidFill>
                          <a:latin typeface="Georgia" pitchFamily="18" charset="0"/>
                        </a:rPr>
                        <a:t>«Поддержка семей, имеющих детей» </a:t>
                      </a:r>
                      <a:endParaRPr lang="ru-RU" sz="1600" b="1" dirty="0">
                        <a:solidFill>
                          <a:srgbClr val="A50021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712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A50021"/>
                          </a:solidFill>
                          <a:latin typeface="Georgia" pitchFamily="18" charset="0"/>
                        </a:rPr>
                        <a:t>«Современная школа» </a:t>
                      </a:r>
                      <a:endParaRPr lang="ru-RU" sz="1600" b="1" dirty="0">
                        <a:solidFill>
                          <a:srgbClr val="A50021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Georgia" pitchFamily="18" charset="0"/>
                        </a:rPr>
                        <a:t>«Школа цифрового века»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Georgia" pitchFamily="18" charset="0"/>
                        </a:rPr>
                        <a:t>«Безопасная среда»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40712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A50021"/>
                          </a:solidFill>
                          <a:latin typeface="Georgia" pitchFamily="18" charset="0"/>
                        </a:rPr>
                        <a:t>«Цифровая образовательная среда» </a:t>
                      </a:r>
                      <a:endParaRPr lang="ru-RU" sz="1600" b="1" dirty="0">
                        <a:solidFill>
                          <a:srgbClr val="A50021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28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A50021"/>
                          </a:solidFill>
                          <a:latin typeface="Georgia" pitchFamily="18" charset="0"/>
                        </a:rPr>
                        <a:t>«Экспорт образования» </a:t>
                      </a:r>
                      <a:endParaRPr lang="ru-RU" sz="1600" b="1" dirty="0">
                        <a:solidFill>
                          <a:srgbClr val="A50021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Georgia" pitchFamily="18" charset="0"/>
                        </a:rPr>
                        <a:t>«Британская линия(«</a:t>
                      </a:r>
                      <a:r>
                        <a:rPr lang="ru-RU" sz="1600" b="1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Georgia" pitchFamily="18" charset="0"/>
                        </a:rPr>
                        <a:t>British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Georgia" pitchFamily="18" charset="0"/>
                        </a:rPr>
                        <a:t>Line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Georgia" pitchFamily="18" charset="0"/>
                        </a:rPr>
                        <a:t>»)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9795">
                <a:tc gridSpan="2">
                  <a:txBody>
                    <a:bodyPr/>
                    <a:lstStyle/>
                    <a:p>
                      <a:pPr algn="ctr"/>
                      <a:endParaRPr lang="ru-RU" sz="2000" b="1" u="sng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Нина Александровна\Desktop\1447bc82e6f0bf1c1dd2f24f5435cc4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14"/>
            <a:ext cx="785818" cy="790429"/>
          </a:xfrm>
          <a:prstGeom prst="rect">
            <a:avLst/>
          </a:prstGeom>
          <a:noFill/>
        </p:spPr>
      </p:pic>
      <p:pic>
        <p:nvPicPr>
          <p:cNvPr id="6" name="Picture 4" descr="D:\Гимназия\lal applica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81998"/>
            <a:ext cx="714379" cy="84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71508"/>
          </a:xfrm>
        </p:spPr>
        <p:txBody>
          <a:bodyPr/>
          <a:lstStyle/>
          <a:p>
            <a:r>
              <a:rPr lang="ru-RU" sz="18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Федеральный Закон «Об образовании в Российской Федерации» № 273-ФЗ от 29 декабря 2012 года (ст. 44)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115328" cy="52864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Особая, главенствующая роль родителей </a:t>
            </a:r>
            <a:endParaRPr lang="ru-RU" sz="2000" b="1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законных представителей) обучающихся </a:t>
            </a:r>
            <a:endParaRPr lang="ru-RU" sz="2000" b="1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воспитании и обучении 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детей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  <a:p>
            <a:pPr lvl="0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Родители (законные представители) несовершеннолетних обучающихся имеют преимущественное право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ребенка.</a:t>
            </a:r>
          </a:p>
          <a:p>
            <a:pPr marL="0" indent="0">
              <a:buNone/>
            </a:pPr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lvl="0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Органы государственной власти и органы местного самоуправления, образовательные организации оказывают помощь родителям (законным представителям) несовершеннолетних обучающихся в воспитании детей, охране и укреплении их физического и психического здоровья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,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 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развитии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индивидуальных способностей и необходимой коррекции нарушений их развития.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792163"/>
          </a:xfrm>
        </p:spPr>
        <p:txBody>
          <a:bodyPr/>
          <a:lstStyle/>
          <a:p>
            <a:r>
              <a:rPr lang="ru-RU" sz="16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«Национальная стратегия действий в интересах детей </a:t>
            </a:r>
            <a:br>
              <a:rPr lang="ru-RU" sz="16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16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на 2012-2017 гг.»,  № 761 от 01 июня 2012 года</a:t>
            </a:r>
            <a:endParaRPr lang="ru-RU" sz="1600" cap="all" dirty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800" dirty="0" smtClean="0"/>
          </a:p>
          <a:p>
            <a:endParaRPr lang="ru-RU" sz="1800" dirty="0"/>
          </a:p>
          <a:p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предпринят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ряд важных шагов, направленных на вовлечение родителей в систему образования, повышение их статуса как полноправного 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участника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образовательных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отношений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Это касается и развития управляющих, попечительских, наблюдательных советов, </a:t>
            </a:r>
            <a:endParaRPr lang="ru-RU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а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также законодательного закрепления системы независимой оценки качества образования, </a:t>
            </a:r>
            <a:endParaRPr lang="ru-RU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создания общественных советов при органах управления образованием всех уровней.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39528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472518" cy="563563"/>
          </a:xfrm>
        </p:spPr>
        <p:txBody>
          <a:bodyPr/>
          <a:lstStyle/>
          <a:p>
            <a:r>
              <a:rPr lang="ru-RU" sz="18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Стратегические документы государства (2014 -2016гг)</a:t>
            </a:r>
            <a:endParaRPr lang="ru-RU" sz="1800" cap="all" dirty="0">
              <a:ln w="0">
                <a:solidFill>
                  <a:srgbClr val="0070C0"/>
                </a:solidFill>
              </a:ln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Семья и родители прописаны как одни из основных субъектов реализации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«Стратегия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развития воспитания в Российской Федерации на период до 2025 года» (утверждённой распоряжением Правительства Российской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Федерации 996-р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от 29 мая 2015 года), </a:t>
            </a: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«Концепция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развития дополнительного образования детей» (утверждённой распоряжением Правительства Российской Федерации № 1726-р от 04 сентября 2014 года), </a:t>
            </a: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«Основы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государственной культурной политики» (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утверждённые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Указом Президента Российской Федерации № 808 от 21 декабря 2014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года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419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6356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800" cap="all" dirty="0" smtClean="0">
                <a:ln w="0">
                  <a:solidFill>
                    <a:srgbClr val="0070C0"/>
                  </a:solidFill>
                </a:ln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cs typeface="Times New Roman" pitchFamily="18" charset="0"/>
              </a:rPr>
              <a:t>«О проведении в Российской Федерации в 2018-2027 гг. Десятилетия детства».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2571744"/>
            <a:ext cx="8043890" cy="3676656"/>
          </a:xfrm>
        </p:spPr>
        <p:txBody>
          <a:bodyPr/>
          <a:lstStyle/>
          <a:p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29 мая 2017 года был подписан Указ Президента Российской Федерации № 240 «О проведении в Российской Федерации в 2018-2027 гг. Десятилетия детства». </a:t>
            </a: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Реализация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данного Указа, безусловно, раскрывает новые горизонты работы с родителями, развитие диалога семьи и школы, вовлечение родителей в процессы управления образовательными организациями.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5670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65l">
  <a:themeElements>
    <a:clrScheme name="Тема Office 3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699DE9"/>
      </a:accent1>
      <a:accent2>
        <a:srgbClr val="EFB049"/>
      </a:accent2>
      <a:accent3>
        <a:srgbClr val="FFFFFF"/>
      </a:accent3>
      <a:accent4>
        <a:srgbClr val="000000"/>
      </a:accent4>
      <a:accent5>
        <a:srgbClr val="B9CCF2"/>
      </a:accent5>
      <a:accent6>
        <a:srgbClr val="D99F41"/>
      </a:accent6>
      <a:hlink>
        <a:srgbClr val="7476DC"/>
      </a:hlink>
      <a:folHlink>
        <a:srgbClr val="9AC664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FB049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D99F41"/>
        </a:accent6>
        <a:hlink>
          <a:srgbClr val="7476DC"/>
        </a:hlink>
        <a:folHlink>
          <a:srgbClr val="9AC6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 3">
    <a:dk1>
      <a:srgbClr val="000000"/>
    </a:dk1>
    <a:lt1>
      <a:srgbClr val="FFFFFF"/>
    </a:lt1>
    <a:dk2>
      <a:srgbClr val="37399B"/>
    </a:dk2>
    <a:lt2>
      <a:srgbClr val="C0C0C0"/>
    </a:lt2>
    <a:accent1>
      <a:srgbClr val="699DE9"/>
    </a:accent1>
    <a:accent2>
      <a:srgbClr val="EFB049"/>
    </a:accent2>
    <a:accent3>
      <a:srgbClr val="FFFFFF"/>
    </a:accent3>
    <a:accent4>
      <a:srgbClr val="000000"/>
    </a:accent4>
    <a:accent5>
      <a:srgbClr val="B9CCF2"/>
    </a:accent5>
    <a:accent6>
      <a:srgbClr val="D99F41"/>
    </a:accent6>
    <a:hlink>
      <a:srgbClr val="7476DC"/>
    </a:hlink>
    <a:folHlink>
      <a:srgbClr val="9AC664"/>
    </a:folHlink>
  </a:clrScheme>
</a:themeOverride>
</file>

<file path=ppt/theme/themeOverride2.xml><?xml version="1.0" encoding="utf-8"?>
<a:themeOverride xmlns:a="http://schemas.openxmlformats.org/drawingml/2006/main">
  <a:clrScheme name="Тема Office 3">
    <a:dk1>
      <a:srgbClr val="000000"/>
    </a:dk1>
    <a:lt1>
      <a:srgbClr val="FFFFFF"/>
    </a:lt1>
    <a:dk2>
      <a:srgbClr val="37399B"/>
    </a:dk2>
    <a:lt2>
      <a:srgbClr val="C0C0C0"/>
    </a:lt2>
    <a:accent1>
      <a:srgbClr val="699DE9"/>
    </a:accent1>
    <a:accent2>
      <a:srgbClr val="EFB049"/>
    </a:accent2>
    <a:accent3>
      <a:srgbClr val="FFFFFF"/>
    </a:accent3>
    <a:accent4>
      <a:srgbClr val="000000"/>
    </a:accent4>
    <a:accent5>
      <a:srgbClr val="B9CCF2"/>
    </a:accent5>
    <a:accent6>
      <a:srgbClr val="D99F41"/>
    </a:accent6>
    <a:hlink>
      <a:srgbClr val="7476DC"/>
    </a:hlink>
    <a:folHlink>
      <a:srgbClr val="9AC664"/>
    </a:folHlink>
  </a:clrScheme>
</a:themeOverride>
</file>

<file path=ppt/theme/themeOverride3.xml><?xml version="1.0" encoding="utf-8"?>
<a:themeOverride xmlns:a="http://schemas.openxmlformats.org/drawingml/2006/main">
  <a:clrScheme name="Тема Office 3">
    <a:dk1>
      <a:srgbClr val="000000"/>
    </a:dk1>
    <a:lt1>
      <a:srgbClr val="FFFFFF"/>
    </a:lt1>
    <a:dk2>
      <a:srgbClr val="37399B"/>
    </a:dk2>
    <a:lt2>
      <a:srgbClr val="C0C0C0"/>
    </a:lt2>
    <a:accent1>
      <a:srgbClr val="699DE9"/>
    </a:accent1>
    <a:accent2>
      <a:srgbClr val="EFB049"/>
    </a:accent2>
    <a:accent3>
      <a:srgbClr val="FFFFFF"/>
    </a:accent3>
    <a:accent4>
      <a:srgbClr val="000000"/>
    </a:accent4>
    <a:accent5>
      <a:srgbClr val="B9CCF2"/>
    </a:accent5>
    <a:accent6>
      <a:srgbClr val="D99F41"/>
    </a:accent6>
    <a:hlink>
      <a:srgbClr val="7476DC"/>
    </a:hlink>
    <a:folHlink>
      <a:srgbClr val="9AC664"/>
    </a:folHlink>
  </a:clrScheme>
</a:themeOverride>
</file>

<file path=ppt/theme/themeOverride4.xml><?xml version="1.0" encoding="utf-8"?>
<a:themeOverride xmlns:a="http://schemas.openxmlformats.org/drawingml/2006/main">
  <a:clrScheme name="Тема Office 3">
    <a:dk1>
      <a:srgbClr val="000000"/>
    </a:dk1>
    <a:lt1>
      <a:srgbClr val="FFFFFF"/>
    </a:lt1>
    <a:dk2>
      <a:srgbClr val="37399B"/>
    </a:dk2>
    <a:lt2>
      <a:srgbClr val="C0C0C0"/>
    </a:lt2>
    <a:accent1>
      <a:srgbClr val="699DE9"/>
    </a:accent1>
    <a:accent2>
      <a:srgbClr val="EFB049"/>
    </a:accent2>
    <a:accent3>
      <a:srgbClr val="FFFFFF"/>
    </a:accent3>
    <a:accent4>
      <a:srgbClr val="000000"/>
    </a:accent4>
    <a:accent5>
      <a:srgbClr val="B9CCF2"/>
    </a:accent5>
    <a:accent6>
      <a:srgbClr val="D99F41"/>
    </a:accent6>
    <a:hlink>
      <a:srgbClr val="7476DC"/>
    </a:hlink>
    <a:folHlink>
      <a:srgbClr val="9AC66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2903</TotalTime>
  <Words>1726</Words>
  <Application>Microsoft Office PowerPoint</Application>
  <PresentationFormat>Экран (4:3)</PresentationFormat>
  <Paragraphs>375</Paragraphs>
  <Slides>37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cdb2004165l</vt:lpstr>
      <vt:lpstr>Image</vt:lpstr>
      <vt:lpstr> “Создание  культурно-образовательного пространства развития взаимодействия семьи и гимназии”</vt:lpstr>
      <vt:lpstr>Россия – в 10 лучших стран мира  по качеству образования</vt:lpstr>
      <vt:lpstr>10 федеральных проектов</vt:lpstr>
      <vt:lpstr>10 федеральных проектов</vt:lpstr>
      <vt:lpstr>Нацпроект «Образование»  и Программа развития гимназии</vt:lpstr>
      <vt:lpstr>Федеральный Закон «Об образовании в Российской Федерации» № 273-ФЗ от 29 декабря 2012 года (ст. 44)</vt:lpstr>
      <vt:lpstr>«Национальная стратегия действий в интересах детей  на 2012-2017 гг.»,  № 761 от 01 июня 2012 года</vt:lpstr>
      <vt:lpstr>Стратегические документы государства (2014 -2016гг)</vt:lpstr>
      <vt:lpstr>«О проведении в Российской Федерации в 2018-2027 гг. Десятилетия детства».</vt:lpstr>
      <vt:lpstr>Вопрос взаимодействия</vt:lpstr>
      <vt:lpstr>Золотая формула</vt:lpstr>
      <vt:lpstr>Слайд 12</vt:lpstr>
      <vt:lpstr>Личностные результаты</vt:lpstr>
      <vt:lpstr>   Ожидаемые результаты  </vt:lpstr>
      <vt:lpstr>Слайд 15</vt:lpstr>
      <vt:lpstr> </vt:lpstr>
      <vt:lpstr>Направления работы </vt:lpstr>
      <vt:lpstr>Позиции и социальные роли родителей</vt:lpstr>
      <vt:lpstr>Принципы взаимодействия с семьёй</vt:lpstr>
      <vt:lpstr>Грани взаимодействия</vt:lpstr>
      <vt:lpstr>Программа воспитания </vt:lpstr>
      <vt:lpstr>Программа воспитания </vt:lpstr>
      <vt:lpstr>Программа воспитания </vt:lpstr>
      <vt:lpstr>Программа воспитания </vt:lpstr>
      <vt:lpstr>Программа воспитания </vt:lpstr>
      <vt:lpstr>Муниципальное общеобразовательное учреждение  «Гимназия иностранных языков» г. Ухты </vt:lpstr>
      <vt:lpstr>Механизмы отслеживания результатов </vt:lpstr>
      <vt:lpstr>Слайд 28</vt:lpstr>
      <vt:lpstr>Этапы мониторинга</vt:lpstr>
      <vt:lpstr>Направление 3.  Исследование взаимодействия с семьями учащихся в рамках реализации воспитательной программы  </vt:lpstr>
      <vt:lpstr>Слайд 31</vt:lpstr>
      <vt:lpstr>Слайд 32</vt:lpstr>
      <vt:lpstr>Слайд 33</vt:lpstr>
      <vt:lpstr>Слайд 34</vt:lpstr>
      <vt:lpstr>Уровень удовлетворенности родителей жизнедеятельностью гимназии</vt:lpstr>
      <vt:lpstr>Слово родителям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Разработка изменений  в образовательной  системе ОУ  через проекты</dc:title>
  <dc:creator>Нина Александровна</dc:creator>
  <cp:lastModifiedBy>Нина Александровна</cp:lastModifiedBy>
  <cp:revision>277</cp:revision>
  <dcterms:created xsi:type="dcterms:W3CDTF">2014-03-07T06:36:46Z</dcterms:created>
  <dcterms:modified xsi:type="dcterms:W3CDTF">2019-11-25T11:19:30Z</dcterms:modified>
</cp:coreProperties>
</file>